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handoutMasterIdLst>
    <p:handoutMasterId r:id="rId48"/>
  </p:handoutMasterIdLst>
  <p:sldIdLst>
    <p:sldId id="295" r:id="rId3"/>
    <p:sldId id="279" r:id="rId4"/>
    <p:sldId id="258" r:id="rId5"/>
    <p:sldId id="306" r:id="rId6"/>
    <p:sldId id="278" r:id="rId7"/>
    <p:sldId id="299" r:id="rId8"/>
    <p:sldId id="302" r:id="rId9"/>
    <p:sldId id="309" r:id="rId10"/>
    <p:sldId id="311" r:id="rId11"/>
    <p:sldId id="312" r:id="rId12"/>
    <p:sldId id="261" r:id="rId13"/>
    <p:sldId id="310" r:id="rId14"/>
    <p:sldId id="298" r:id="rId15"/>
    <p:sldId id="297" r:id="rId16"/>
    <p:sldId id="282" r:id="rId17"/>
    <p:sldId id="318" r:id="rId18"/>
    <p:sldId id="327" r:id="rId19"/>
    <p:sldId id="321" r:id="rId20"/>
    <p:sldId id="322" r:id="rId21"/>
    <p:sldId id="323" r:id="rId22"/>
    <p:sldId id="324" r:id="rId23"/>
    <p:sldId id="325" r:id="rId24"/>
    <p:sldId id="326" r:id="rId25"/>
    <p:sldId id="328" r:id="rId26"/>
    <p:sldId id="317" r:id="rId27"/>
    <p:sldId id="316" r:id="rId28"/>
    <p:sldId id="329" r:id="rId29"/>
    <p:sldId id="292" r:id="rId30"/>
    <p:sldId id="293" r:id="rId31"/>
    <p:sldId id="294" r:id="rId32"/>
    <p:sldId id="286" r:id="rId33"/>
    <p:sldId id="320" r:id="rId34"/>
    <p:sldId id="291" r:id="rId35"/>
    <p:sldId id="303" r:id="rId36"/>
    <p:sldId id="304" r:id="rId37"/>
    <p:sldId id="305" r:id="rId38"/>
    <p:sldId id="313" r:id="rId39"/>
    <p:sldId id="314" r:id="rId40"/>
    <p:sldId id="315" r:id="rId41"/>
    <p:sldId id="331" r:id="rId42"/>
    <p:sldId id="332" r:id="rId43"/>
    <p:sldId id="333" r:id="rId44"/>
    <p:sldId id="334" r:id="rId45"/>
    <p:sldId id="300" r:id="rId46"/>
  </p:sldIdLst>
  <p:sldSz cx="12192000" cy="6858000"/>
  <p:notesSz cx="147828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196FC6"/>
    <a:srgbClr val="F8F8F8"/>
    <a:srgbClr val="FFD5B9"/>
    <a:srgbClr val="FF9B57"/>
    <a:srgbClr val="5B9BD5"/>
    <a:srgbClr val="00AC00"/>
    <a:srgbClr val="6D6D6D"/>
    <a:srgbClr val="FFFFFF"/>
    <a:srgbClr val="EC8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51" autoAdjust="0"/>
    <p:restoredTop sz="69379" autoAdjust="0"/>
  </p:normalViewPr>
  <p:slideViewPr>
    <p:cSldViewPr snapToGrid="0">
      <p:cViewPr varScale="1">
        <p:scale>
          <a:sx n="48" d="100"/>
          <a:sy n="48" d="100"/>
        </p:scale>
        <p:origin x="224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4472C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Banner ads</c:v>
                </c:pt>
                <c:pt idx="1">
                  <c:v>Product placement in the movies</c:v>
                </c:pt>
                <c:pt idx="2">
                  <c:v>TV advertisements</c:v>
                </c:pt>
                <c:pt idx="3">
                  <c:v>Print magazines or newspapers</c:v>
                </c:pt>
                <c:pt idx="4">
                  <c:v>Blogs, bulletin boards, forums, etc.</c:v>
                </c:pt>
                <c:pt idx="5">
                  <c:v>Product info from the company's website</c:v>
                </c:pt>
                <c:pt idx="6">
                  <c:v>Social networking &amp; content (FB, Instagram, etc.)</c:v>
                </c:pt>
                <c:pt idx="7">
                  <c:v>Professional/industry reviews</c:v>
                </c:pt>
                <c:pt idx="8">
                  <c:v>Peer reviews</c:v>
                </c:pt>
                <c:pt idx="9">
                  <c:v>Product/brand conversations with friends/family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0.19</c:v>
                </c:pt>
                <c:pt idx="1">
                  <c:v>0.28</c:v>
                </c:pt>
                <c:pt idx="2">
                  <c:v>0.34</c:v>
                </c:pt>
                <c:pt idx="3">
                  <c:v>0.44</c:v>
                </c:pt>
                <c:pt idx="4">
                  <c:v>0.48</c:v>
                </c:pt>
                <c:pt idx="5">
                  <c:v>0.49</c:v>
                </c:pt>
                <c:pt idx="6">
                  <c:v>0.5</c:v>
                </c:pt>
                <c:pt idx="7">
                  <c:v>0.64</c:v>
                </c:pt>
                <c:pt idx="8">
                  <c:v>0.68</c:v>
                </c:pt>
                <c:pt idx="9">
                  <c:v>0.74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C9-4B4C-946E-A8EE776C3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135685408"/>
        <c:axId val="2061904416"/>
      </c:barChart>
      <c:catAx>
        <c:axId val="-2135685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904416"/>
        <c:crosses val="autoZero"/>
        <c:auto val="1"/>
        <c:lblAlgn val="ctr"/>
        <c:lblOffset val="100"/>
        <c:noMultiLvlLbl val="0"/>
      </c:catAx>
      <c:valAx>
        <c:axId val="206190441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213568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405564" cy="466725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74064" y="2"/>
            <a:ext cx="6405562" cy="466725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1C1B659B-2763-4A16-8668-E203EFAB5125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7"/>
            <a:ext cx="6405564" cy="466725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74064" y="8829677"/>
            <a:ext cx="6405562" cy="466725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6652EFDF-1901-4382-840D-DBB815AB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4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5880" cy="466434"/>
          </a:xfrm>
          <a:prstGeom prst="rect">
            <a:avLst/>
          </a:prstGeom>
        </p:spPr>
        <p:txBody>
          <a:bodyPr vert="horz" lIns="137579" tIns="68790" rIns="137579" bIns="68790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73500" y="1"/>
            <a:ext cx="6405880" cy="466434"/>
          </a:xfrm>
          <a:prstGeom prst="rect">
            <a:avLst/>
          </a:prstGeom>
        </p:spPr>
        <p:txBody>
          <a:bodyPr vert="horz" lIns="137579" tIns="68790" rIns="137579" bIns="68790" rtlCol="0"/>
          <a:lstStyle>
            <a:lvl1pPr algn="r">
              <a:defRPr sz="1800"/>
            </a:lvl1pPr>
          </a:lstStyle>
          <a:p>
            <a:fld id="{05328B71-60F5-4E5D-9210-9E412E38DCF3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037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79" tIns="68790" rIns="137579" bIns="6879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8280" y="4473893"/>
            <a:ext cx="11826240" cy="3660458"/>
          </a:xfrm>
          <a:prstGeom prst="rect">
            <a:avLst/>
          </a:prstGeom>
        </p:spPr>
        <p:txBody>
          <a:bodyPr vert="horz" lIns="137579" tIns="68790" rIns="137579" bIns="6879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6405880" cy="466433"/>
          </a:xfrm>
          <a:prstGeom prst="rect">
            <a:avLst/>
          </a:prstGeom>
        </p:spPr>
        <p:txBody>
          <a:bodyPr vert="horz" lIns="137579" tIns="68790" rIns="137579" bIns="68790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73500" y="8829969"/>
            <a:ext cx="6405880" cy="466433"/>
          </a:xfrm>
          <a:prstGeom prst="rect">
            <a:avLst/>
          </a:prstGeom>
        </p:spPr>
        <p:txBody>
          <a:bodyPr vert="horz" lIns="137579" tIns="68790" rIns="137579" bIns="68790" rtlCol="0" anchor="b"/>
          <a:lstStyle>
            <a:lvl1pPr algn="r">
              <a:defRPr sz="1800"/>
            </a:lvl1pPr>
          </a:lstStyle>
          <a:p>
            <a:fld id="{E9DF4358-1EF2-40B5-A24A-92D1DF977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20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 &amp; </a:t>
            </a:r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20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2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71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7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83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13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39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46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4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60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4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r>
              <a:rPr lang="en-US" dirty="0"/>
              <a:t>is Benton?</a:t>
            </a:r>
          </a:p>
          <a:p>
            <a:r>
              <a:rPr lang="en-US" dirty="0"/>
              <a:t>+ 28-year</a:t>
            </a:r>
            <a:r>
              <a:rPr lang="en-US" baseline="0" dirty="0"/>
              <a:t> old Engineer living in Fort Lauderdale, FL</a:t>
            </a:r>
          </a:p>
          <a:p>
            <a:r>
              <a:rPr lang="en-US" baseline="0" dirty="0"/>
              <a:t>+ Avid motorcycle enthusiast, has served as president of local motorcycle club</a:t>
            </a:r>
          </a:p>
          <a:p>
            <a:r>
              <a:rPr lang="en-US" baseline="0" dirty="0"/>
              <a:t>+ When we asked Benton how he got into motorcycling he said:</a:t>
            </a:r>
          </a:p>
          <a:p>
            <a:r>
              <a:rPr lang="en-US" baseline="0" dirty="0"/>
              <a:t>-------- When he was 16 he visited Key West with his family. While his parents were shopping, he rented a scooter and “tore it up”. He loved the experience so much (felt free). Later when he met a Harley owner in college, he </a:t>
            </a:r>
            <a:r>
              <a:rPr lang="en-US" baseline="0" dirty="0" smtClean="0"/>
              <a:t>remembered </a:t>
            </a:r>
            <a:r>
              <a:rPr lang="en-US" baseline="0" dirty="0"/>
              <a:t>how free he felt on that scooter and decided to try motorcycling. Bought a bike that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2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9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27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61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5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10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54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SYDNEY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44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5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6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r>
              <a:rPr lang="en-US" dirty="0"/>
              <a:t>is Chris?</a:t>
            </a:r>
          </a:p>
          <a:p>
            <a:r>
              <a:rPr lang="en-US" dirty="0"/>
              <a:t>+ 27-year</a:t>
            </a:r>
            <a:r>
              <a:rPr lang="en-US" baseline="0" dirty="0"/>
              <a:t> old Product Manager living in Houston, TX</a:t>
            </a:r>
          </a:p>
          <a:p>
            <a:r>
              <a:rPr lang="en-US" baseline="0" dirty="0"/>
              <a:t>+ When we asked him about motorcycling, he said he wasn’t interested.</a:t>
            </a:r>
          </a:p>
          <a:p>
            <a:r>
              <a:rPr lang="en-US" baseline="0" dirty="0"/>
              <a:t>+ But when we asked him about </a:t>
            </a:r>
            <a:r>
              <a:rPr lang="en-US" baseline="0" dirty="0" err="1"/>
              <a:t>motorbiking</a:t>
            </a:r>
            <a:r>
              <a:rPr lang="en-US" baseline="0" dirty="0"/>
              <a:t> / </a:t>
            </a:r>
            <a:r>
              <a:rPr lang="en-US" baseline="0" dirty="0" err="1"/>
              <a:t>mopeding</a:t>
            </a:r>
            <a:r>
              <a:rPr lang="en-US" baseline="0" dirty="0"/>
              <a:t>, he expressed serious interest in buying and using one of these bikes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19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40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96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3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5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08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4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296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01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7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96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6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0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8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97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7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9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0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04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23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4358-1EF2-40B5-A24A-92D1DF977A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848430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MMM Program - Northwestern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7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8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34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06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56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79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85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37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75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1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4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5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577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55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4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5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2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7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7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A8885F-EB00-4237-9B02-7EF1EB1300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8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8885F-EB00-4237-9B02-7EF1EB130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3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848430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1200" b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Research | Design | Build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 b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1995724-9CF5-41EA-9A74-11916FD549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0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>
              <a:lumMod val="10000"/>
              <a:lumOff val="9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Black" panose="020B0A04020102020204" pitchFamily="34" charset="0"/>
          <a:ea typeface="Arial Black" panose="020B0A04020102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Black" panose="020B0A04020102020204" pitchFamily="34" charset="0"/>
          <a:ea typeface="Arial Black" panose="020B0A04020102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Black" panose="020B0A04020102020204" pitchFamily="34" charset="0"/>
          <a:ea typeface="Arial Black" panose="020B0A04020102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Black" panose="020B0A04020102020204" pitchFamily="34" charset="0"/>
          <a:ea typeface="Arial Black" panose="020B0A04020102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Black" panose="020B0A04020102020204" pitchFamily="34" charset="0"/>
          <a:ea typeface="Arial Black" panose="020B0A04020102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93241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l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Research | Design | Build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1995724-9CF5-41EA-9A74-11916FD549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7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panose="020B0604020202020204" pitchFamily="34" charset="0"/>
          <a:ea typeface="Open Sans Light" panose="020B03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50000"/>
            </a:schemeClr>
          </a:solidFill>
          <a:latin typeface="Arial Black" panose="020B0A04020102020204" pitchFamily="34" charset="0"/>
          <a:ea typeface="Heiti TC Light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50000"/>
            </a:schemeClr>
          </a:solidFill>
          <a:latin typeface="Arial Black" panose="020B0A04020102020204" pitchFamily="34" charset="0"/>
          <a:ea typeface="Heiti TC Light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Arial Black" panose="020B0A04020102020204" pitchFamily="34" charset="0"/>
          <a:ea typeface="Heiti TC Light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Arial Black" panose="020B0A04020102020204" pitchFamily="34" charset="0"/>
          <a:ea typeface="Heiti TC Light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Arial Black" panose="020B0A04020102020204" pitchFamily="34" charset="0"/>
          <a:ea typeface="Heiti TC Light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8" Type="http://schemas.openxmlformats.org/officeDocument/2006/relationships/image" Target="../media/image9.png"/><Relationship Id="rId9" Type="http://schemas.microsoft.com/office/2007/relationships/hdphoto" Target="../media/hdphoto2.wdp"/><Relationship Id="rId10" Type="http://schemas.openxmlformats.org/officeDocument/2006/relationships/image" Target="../media/image10.png"/><Relationship Id="rId11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6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7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8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9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48908" y="1433"/>
            <a:ext cx="6835351" cy="685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0" dirty="0">
                <a:solidFill>
                  <a:srgbClr val="FF6600"/>
                </a:solidFill>
                <a:latin typeface="+mj-lt"/>
              </a:rPr>
              <a:t>motorcycle curious?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3" y="3694036"/>
            <a:ext cx="5340350" cy="23540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70000"/>
              </a:lnSpc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Dadashev · Jesse Delan · Randy Ochs</a:t>
            </a:r>
          </a:p>
          <a:p>
            <a:pPr algn="r">
              <a:lnSpc>
                <a:spcPct val="70000"/>
              </a:lnSpc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Sydney Rossman-Reich · Jonny San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9C9C9"/>
              </a:clrFrom>
              <a:clrTo>
                <a:srgbClr val="C9C9C9">
                  <a:alpha val="0"/>
                </a:srgbClr>
              </a:clrTo>
            </a:clrChange>
          </a:blip>
          <a:srcRect l="25912" r="24110" b="5116"/>
          <a:stretch/>
        </p:blipFill>
        <p:spPr>
          <a:xfrm>
            <a:off x="7740" y="0"/>
            <a:ext cx="5418442" cy="68580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Research | Design | Build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885F-EB00-4237-9B02-7EF1EB13001C}" type="slidenum">
              <a:rPr lang="en-US" smtClean="0"/>
              <a:t>1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MMM Program - Northwestern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9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6513" y="735916"/>
            <a:ext cx="10377141" cy="5258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>
                    <a:lumMod val="10000"/>
                    <a:lumOff val="90000"/>
                  </a:schemeClr>
                </a:solidFill>
                <a:latin typeface="Heiti TC Ligh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30923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13066" y="467074"/>
            <a:ext cx="12178934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1" spc="600" dirty="0">
                <a:solidFill>
                  <a:schemeClr val="bg1">
                    <a:lumMod val="50000"/>
                  </a:schemeClr>
                </a:solidFill>
                <a:latin typeface="Coolvetica Rg" panose="020B0603030602020004" pitchFamily="34" charset="0"/>
                <a:ea typeface="Heiti TC Light" charset="-120"/>
                <a:cs typeface="Arial" panose="020B0604020202020204" pitchFamily="34" charset="0"/>
              </a:rPr>
              <a:t>ri</a:t>
            </a:r>
            <a:r>
              <a:rPr lang="en-US" sz="9600" b="1" spc="600" dirty="0">
                <a:solidFill>
                  <a:srgbClr val="FF6600"/>
                </a:solidFill>
                <a:latin typeface="Coolvetica Rg" panose="020B0603030602020004" pitchFamily="34" charset="0"/>
                <a:ea typeface="Heiti TC Light" charset="-120"/>
                <a:cs typeface="Arial" panose="020B0604020202020204" pitchFamily="34" charset="0"/>
              </a:rPr>
              <a:t>H-D</a:t>
            </a:r>
            <a:r>
              <a:rPr lang="en-US" sz="9600" b="1" spc="600" dirty="0">
                <a:solidFill>
                  <a:schemeClr val="bg1">
                    <a:lumMod val="50000"/>
                  </a:schemeClr>
                </a:solidFill>
                <a:latin typeface="Coolvetica Rg" panose="020B0603030602020004" pitchFamily="34" charset="0"/>
                <a:ea typeface="Heiti TC Light" charset="-120"/>
                <a:cs typeface="Arial" panose="020B0604020202020204" pitchFamily="34" charset="0"/>
              </a:rPr>
              <a:t>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27" y="2321404"/>
            <a:ext cx="822360" cy="1427533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3310"/>
          <a:stretch/>
        </p:blipFill>
        <p:spPr>
          <a:xfrm>
            <a:off x="1849179" y="2242922"/>
            <a:ext cx="1675115" cy="1506015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" b="1"/>
          <a:stretch/>
        </p:blipFill>
        <p:spPr>
          <a:xfrm>
            <a:off x="5321270" y="2529879"/>
            <a:ext cx="1258647" cy="1219058"/>
          </a:xfrm>
          <a:prstGeom prst="rect">
            <a:avLst/>
          </a:prstGeom>
          <a:effectLst/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1045028" y="3907293"/>
            <a:ext cx="3283417" cy="733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>
                <a:solidFill>
                  <a:srgbClr val="196FC6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City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rgbClr val="196FC6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4045464" y="3907293"/>
            <a:ext cx="3810259" cy="733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>
                <a:solidFill>
                  <a:srgbClr val="00AC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Motorized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rgbClr val="00AC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Offering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572742" y="3907293"/>
            <a:ext cx="3772728" cy="733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Mobile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Experience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11</a:t>
            </a:fld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3066" y="4849363"/>
            <a:ext cx="12192000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A comprehensive digital and physical motorized bike-share system</a:t>
            </a:r>
          </a:p>
        </p:txBody>
      </p:sp>
    </p:spTree>
    <p:extLst>
      <p:ext uri="{BB962C8B-B14F-4D97-AF65-F5344CB8AC3E}">
        <p14:creationId xmlns:p14="http://schemas.microsoft.com/office/powerpoint/2010/main" val="8825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3310"/>
          <a:stretch/>
        </p:blipFill>
        <p:spPr>
          <a:xfrm>
            <a:off x="3770616" y="1082506"/>
            <a:ext cx="1304452" cy="1172770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90" y="1143622"/>
            <a:ext cx="640391" cy="1111654"/>
          </a:xfrm>
          <a:prstGeom prst="rect">
            <a:avLst/>
          </a:prstGeom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" b="1"/>
          <a:stretch/>
        </p:blipFill>
        <p:spPr>
          <a:xfrm>
            <a:off x="5605931" y="4138924"/>
            <a:ext cx="980138" cy="949309"/>
          </a:xfrm>
          <a:prstGeom prst="rect">
            <a:avLst/>
          </a:prstGeom>
          <a:effectLst/>
        </p:spPr>
      </p:pic>
      <p:grpSp>
        <p:nvGrpSpPr>
          <p:cNvPr id="22" name="Group 21"/>
          <p:cNvGrpSpPr/>
          <p:nvPr/>
        </p:nvGrpSpPr>
        <p:grpSpPr>
          <a:xfrm>
            <a:off x="3553848" y="432284"/>
            <a:ext cx="5084305" cy="5101884"/>
            <a:chOff x="3675464" y="1132886"/>
            <a:chExt cx="4711739" cy="4728030"/>
          </a:xfrm>
        </p:grpSpPr>
        <p:sp>
          <p:nvSpPr>
            <p:cNvPr id="23" name="Oval 22"/>
            <p:cNvSpPr/>
            <p:nvPr/>
          </p:nvSpPr>
          <p:spPr>
            <a:xfrm>
              <a:off x="3675464" y="1132886"/>
              <a:ext cx="3200400" cy="3200400"/>
            </a:xfrm>
            <a:prstGeom prst="ellipse">
              <a:avLst/>
            </a:prstGeom>
            <a:noFill/>
            <a:ln w="60325">
              <a:solidFill>
                <a:srgbClr val="1A6F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sz="2000" dirty="0">
                <a:solidFill>
                  <a:srgbClr val="1A6FC6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431133" y="2660516"/>
              <a:ext cx="3200400" cy="3200400"/>
            </a:xfrm>
            <a:prstGeom prst="ellipse">
              <a:avLst/>
            </a:prstGeom>
            <a:noFill/>
            <a:ln w="60325">
              <a:solidFill>
                <a:srgbClr val="00A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2000" dirty="0">
                <a:solidFill>
                  <a:srgbClr val="00AC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186803" y="1132886"/>
              <a:ext cx="3200400" cy="3200400"/>
            </a:xfrm>
            <a:prstGeom prst="ellipse">
              <a:avLst/>
            </a:prstGeom>
            <a:noFill/>
            <a:ln w="603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76263" indent="-288925">
                <a:buFont typeface="Arial" charset="0"/>
                <a:buChar char="•"/>
              </a:pPr>
              <a:endParaRPr lang="en-US" sz="2000" dirty="0">
                <a:solidFill>
                  <a:srgbClr val="D29629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91382" y="900183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1A6F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6265" y="5499324"/>
            <a:ext cx="227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A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0220" y="900183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2338" indent="-903288"/>
            <a:r>
              <a:rPr lang="en-US" sz="3600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Approachable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46776" y="2394636"/>
            <a:ext cx="289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2338" indent="-903288" algn="ctr"/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Motorcycle</a:t>
            </a:r>
          </a:p>
          <a:p>
            <a:pPr marL="922338" indent="-903288" algn="ctr"/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Curious</a:t>
            </a:r>
          </a:p>
        </p:txBody>
      </p:sp>
    </p:spTree>
    <p:extLst>
      <p:ext uri="{BB962C8B-B14F-4D97-AF65-F5344CB8AC3E}">
        <p14:creationId xmlns:p14="http://schemas.microsoft.com/office/powerpoint/2010/main" val="1277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5296424" y="1"/>
            <a:ext cx="6895576" cy="6858000"/>
          </a:xfrm>
          <a:prstGeom prst="rect">
            <a:avLst/>
          </a:prstGeom>
          <a:solidFill>
            <a:srgbClr val="196FC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9C9C9"/>
              </a:clrFrom>
              <a:clrTo>
                <a:srgbClr val="C9C9C9">
                  <a:alpha val="0"/>
                </a:srgbClr>
              </a:clrTo>
            </a:clrChange>
          </a:blip>
          <a:srcRect l="25524" r="23098" b="5116"/>
          <a:stretch/>
        </p:blipFill>
        <p:spPr>
          <a:xfrm>
            <a:off x="5043936" y="1"/>
            <a:ext cx="5570400" cy="6858000"/>
          </a:xfrm>
          <a:prstGeom prst="rect">
            <a:avLst/>
          </a:prstGeom>
        </p:spPr>
      </p:pic>
      <p:sp>
        <p:nvSpPr>
          <p:cNvPr id="150" name="Trapezoid 149"/>
          <p:cNvSpPr/>
          <p:nvPr/>
        </p:nvSpPr>
        <p:spPr>
          <a:xfrm>
            <a:off x="2334067" y="-6723"/>
            <a:ext cx="4289612" cy="6864723"/>
          </a:xfrm>
          <a:prstGeom prst="trapezoid">
            <a:avLst>
              <a:gd name="adj" fmla="val 30370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22168" y="1211114"/>
            <a:ext cx="9799320" cy="73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rgbClr val="196FC6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City Network</a:t>
            </a: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222167" y="2439983"/>
            <a:ext cx="5786747" cy="3425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City-wide, Harley-branded motorized bike-share</a:t>
            </a:r>
            <a:endParaRPr lang="en-US" sz="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iti TC Light" charset="-12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Convenient locations</a:t>
            </a:r>
            <a:endParaRPr lang="en-US" sz="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iti TC Light" charset="-12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No motorcycle license</a:t>
            </a:r>
            <a:endParaRPr lang="en-US" sz="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iti TC Light" charset="-120"/>
              <a:cs typeface="Arial" panose="020B0604020202020204" pitchFamily="34" charset="0"/>
            </a:endParaRPr>
          </a:p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Scalable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365" t="6485" r="9043" b="11772"/>
          <a:stretch/>
        </p:blipFill>
        <p:spPr>
          <a:xfrm>
            <a:off x="222168" y="208721"/>
            <a:ext cx="712694" cy="731520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048" t="900" r="1304"/>
          <a:stretch/>
        </p:blipFill>
        <p:spPr>
          <a:xfrm>
            <a:off x="1010018" y="207131"/>
            <a:ext cx="739775" cy="734700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Research | Design | Build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13</a:t>
            </a:fld>
            <a:endParaRPr lang="en-US"/>
          </a:p>
        </p:txBody>
      </p:sp>
      <p:sp>
        <p:nvSpPr>
          <p:cNvPr id="44" name="Date Placeholder 4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739926" y="2536446"/>
            <a:ext cx="526694" cy="395785"/>
            <a:chOff x="9826388" y="3624773"/>
            <a:chExt cx="1460311" cy="1097352"/>
          </a:xfrm>
        </p:grpSpPr>
        <p:sp>
          <p:nvSpPr>
            <p:cNvPr id="75" name="Rectangle 74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6308359" y="1965039"/>
            <a:ext cx="1243786" cy="1621746"/>
            <a:chOff x="6308359" y="1965039"/>
            <a:chExt cx="1243786" cy="1621746"/>
          </a:xfrm>
        </p:grpSpPr>
        <p:grpSp>
          <p:nvGrpSpPr>
            <p:cNvPr id="65" name="Group 64"/>
            <p:cNvGrpSpPr/>
            <p:nvPr/>
          </p:nvGrpSpPr>
          <p:grpSpPr>
            <a:xfrm>
              <a:off x="7025451" y="1965039"/>
              <a:ext cx="526694" cy="395785"/>
              <a:chOff x="9826388" y="3624773"/>
              <a:chExt cx="1460311" cy="1097352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98" name="Group 97"/>
            <p:cNvGrpSpPr/>
            <p:nvPr/>
          </p:nvGrpSpPr>
          <p:grpSpPr>
            <a:xfrm>
              <a:off x="6960205" y="3006924"/>
              <a:ext cx="526694" cy="395785"/>
              <a:chOff x="9826388" y="3624773"/>
              <a:chExt cx="1460311" cy="1097352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6308359" y="3191000"/>
              <a:ext cx="526694" cy="395785"/>
              <a:chOff x="9826388" y="3624773"/>
              <a:chExt cx="1460311" cy="1097352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5937975" y="55733"/>
            <a:ext cx="3749302" cy="6612368"/>
            <a:chOff x="5937975" y="55733"/>
            <a:chExt cx="3749302" cy="6612368"/>
          </a:xfrm>
        </p:grpSpPr>
        <p:grpSp>
          <p:nvGrpSpPr>
            <p:cNvPr id="62" name="Group 61"/>
            <p:cNvGrpSpPr/>
            <p:nvPr/>
          </p:nvGrpSpPr>
          <p:grpSpPr>
            <a:xfrm>
              <a:off x="5937975" y="63069"/>
              <a:ext cx="526694" cy="395785"/>
              <a:chOff x="9826388" y="3624773"/>
              <a:chExt cx="1460311" cy="1097352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9160583" y="6021931"/>
              <a:ext cx="526694" cy="395785"/>
              <a:chOff x="9826388" y="3624773"/>
              <a:chExt cx="1460311" cy="1097352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80" name="Group 79"/>
            <p:cNvGrpSpPr/>
            <p:nvPr/>
          </p:nvGrpSpPr>
          <p:grpSpPr>
            <a:xfrm>
              <a:off x="8251874" y="295432"/>
              <a:ext cx="526694" cy="395785"/>
              <a:chOff x="9826388" y="3624773"/>
              <a:chExt cx="1460311" cy="1097352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7468030" y="530681"/>
              <a:ext cx="526694" cy="395785"/>
              <a:chOff x="9826388" y="3624773"/>
              <a:chExt cx="1460311" cy="1097352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92" name="Group 91"/>
            <p:cNvGrpSpPr/>
            <p:nvPr/>
          </p:nvGrpSpPr>
          <p:grpSpPr>
            <a:xfrm>
              <a:off x="9069058" y="124889"/>
              <a:ext cx="526694" cy="395785"/>
              <a:chOff x="9826388" y="3624773"/>
              <a:chExt cx="1460311" cy="1097352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7265208" y="55733"/>
              <a:ext cx="526694" cy="395785"/>
              <a:chOff x="9826388" y="3624773"/>
              <a:chExt cx="1460311" cy="1097352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10" name="Group 109"/>
            <p:cNvGrpSpPr/>
            <p:nvPr/>
          </p:nvGrpSpPr>
          <p:grpSpPr>
            <a:xfrm>
              <a:off x="8805711" y="641817"/>
              <a:ext cx="526694" cy="395785"/>
              <a:chOff x="9826388" y="3624773"/>
              <a:chExt cx="1460311" cy="1097352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16" name="Group 115"/>
            <p:cNvGrpSpPr/>
            <p:nvPr/>
          </p:nvGrpSpPr>
          <p:grpSpPr>
            <a:xfrm>
              <a:off x="7727166" y="6272316"/>
              <a:ext cx="526694" cy="395785"/>
              <a:chOff x="9826388" y="3624773"/>
              <a:chExt cx="1460311" cy="1097352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8" name="Picture 117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6403912" y="1354184"/>
            <a:ext cx="1911208" cy="2830221"/>
            <a:chOff x="6403912" y="1354184"/>
            <a:chExt cx="1911208" cy="2830221"/>
          </a:xfrm>
        </p:grpSpPr>
        <p:grpSp>
          <p:nvGrpSpPr>
            <p:cNvPr id="59" name="Group 58"/>
            <p:cNvGrpSpPr/>
            <p:nvPr/>
          </p:nvGrpSpPr>
          <p:grpSpPr>
            <a:xfrm>
              <a:off x="7443269" y="2417008"/>
              <a:ext cx="526694" cy="395785"/>
              <a:chOff x="9826388" y="3624773"/>
              <a:chExt cx="1460311" cy="1097352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6771017" y="1354184"/>
              <a:ext cx="526694" cy="395785"/>
              <a:chOff x="9826388" y="3624773"/>
              <a:chExt cx="1460311" cy="1097352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7425334" y="3788620"/>
              <a:ext cx="526694" cy="395785"/>
              <a:chOff x="9826388" y="3624773"/>
              <a:chExt cx="1460311" cy="109735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25" name="Group 124"/>
            <p:cNvGrpSpPr/>
            <p:nvPr/>
          </p:nvGrpSpPr>
          <p:grpSpPr>
            <a:xfrm>
              <a:off x="6403912" y="1866234"/>
              <a:ext cx="526694" cy="395785"/>
              <a:chOff x="9826388" y="3624773"/>
              <a:chExt cx="1460311" cy="1097352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7" name="Picture 126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28" name="Group 127"/>
            <p:cNvGrpSpPr/>
            <p:nvPr/>
          </p:nvGrpSpPr>
          <p:grpSpPr>
            <a:xfrm>
              <a:off x="7662109" y="1784210"/>
              <a:ext cx="526694" cy="395785"/>
              <a:chOff x="9826388" y="3624773"/>
              <a:chExt cx="1460311" cy="1097352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0" name="Picture 129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7788426" y="3164914"/>
              <a:ext cx="526694" cy="395785"/>
              <a:chOff x="9826388" y="3624773"/>
              <a:chExt cx="1460311" cy="1097352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5673233" y="723191"/>
            <a:ext cx="3193195" cy="4279535"/>
            <a:chOff x="5673233" y="723191"/>
            <a:chExt cx="3193195" cy="4279535"/>
          </a:xfrm>
        </p:grpSpPr>
        <p:grpSp>
          <p:nvGrpSpPr>
            <p:cNvPr id="86" name="Group 85"/>
            <p:cNvGrpSpPr/>
            <p:nvPr/>
          </p:nvGrpSpPr>
          <p:grpSpPr>
            <a:xfrm>
              <a:off x="7324063" y="1255803"/>
              <a:ext cx="526694" cy="395785"/>
              <a:chOff x="9826388" y="3624773"/>
              <a:chExt cx="1460311" cy="109735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8339734" y="1204798"/>
              <a:ext cx="526694" cy="395785"/>
              <a:chOff x="9826388" y="3624773"/>
              <a:chExt cx="1460311" cy="109735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95" name="Group 94"/>
            <p:cNvGrpSpPr/>
            <p:nvPr/>
          </p:nvGrpSpPr>
          <p:grpSpPr>
            <a:xfrm>
              <a:off x="8325456" y="1836787"/>
              <a:ext cx="526694" cy="395785"/>
              <a:chOff x="9826388" y="3624773"/>
              <a:chExt cx="1460311" cy="1097352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07" name="Group 106"/>
            <p:cNvGrpSpPr/>
            <p:nvPr/>
          </p:nvGrpSpPr>
          <p:grpSpPr>
            <a:xfrm>
              <a:off x="6885817" y="723191"/>
              <a:ext cx="526694" cy="395785"/>
              <a:chOff x="9826388" y="3624773"/>
              <a:chExt cx="1460311" cy="109735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22" name="Group 121"/>
            <p:cNvGrpSpPr/>
            <p:nvPr/>
          </p:nvGrpSpPr>
          <p:grpSpPr>
            <a:xfrm>
              <a:off x="7135415" y="4606941"/>
              <a:ext cx="526694" cy="395785"/>
              <a:chOff x="9826388" y="3624773"/>
              <a:chExt cx="1460311" cy="1097352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4" name="Picture 123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31" name="Group 130"/>
            <p:cNvGrpSpPr/>
            <p:nvPr/>
          </p:nvGrpSpPr>
          <p:grpSpPr>
            <a:xfrm>
              <a:off x="5673233" y="1132874"/>
              <a:ext cx="526694" cy="395785"/>
              <a:chOff x="9826388" y="3624773"/>
              <a:chExt cx="1460311" cy="109735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Picture 132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8119083" y="2558180"/>
              <a:ext cx="526694" cy="395785"/>
              <a:chOff x="9826388" y="3624773"/>
              <a:chExt cx="1460311" cy="109735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9" name="Picture 138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8309195" y="4096568"/>
              <a:ext cx="526694" cy="395785"/>
              <a:chOff x="9826388" y="3624773"/>
              <a:chExt cx="1460311" cy="1097352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44768" y="4038960"/>
                <a:ext cx="1226235" cy="239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8" name="Picture 147"/>
              <p:cNvPicPr>
                <a:picLocks noChangeAspect="1"/>
              </p:cNvPicPr>
              <p:nvPr/>
            </p:nvPicPr>
            <p:blipFill rotWithShape="1"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6388" y="3624773"/>
                <a:ext cx="1460311" cy="1097352"/>
              </a:xfrm>
              <a:prstGeom prst="rect">
                <a:avLst/>
              </a:prstGeom>
            </p:spPr>
          </p:pic>
        </p:grpSp>
      </p:grpSp>
      <p:pic>
        <p:nvPicPr>
          <p:cNvPr id="149" name="Picture 14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22" y="208721"/>
            <a:ext cx="421407" cy="7315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72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222168" y="1211114"/>
            <a:ext cx="9799320" cy="73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rgbClr val="00AC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Motorized Offering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2168" y="2439983"/>
            <a:ext cx="5816682" cy="7318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Electric drivetrain</a:t>
            </a:r>
          </a:p>
          <a:p>
            <a:pPr marL="457200" indent="-457200" algn="l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Phone slot and built-in charger</a:t>
            </a:r>
          </a:p>
          <a:p>
            <a:pPr marL="457200" indent="-457200" algn="l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Integrated phone controls</a:t>
            </a:r>
          </a:p>
          <a:p>
            <a:pPr marL="457200" indent="-457200" algn="l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Phone camera captures ride </a:t>
            </a:r>
          </a:p>
          <a:p>
            <a:pPr marL="457200" indent="-457200" algn="l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Classic Harley-Davidson styling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8365" t="6485" r="9043" b="11772"/>
          <a:stretch/>
        </p:blipFill>
        <p:spPr>
          <a:xfrm>
            <a:off x="222168" y="208721"/>
            <a:ext cx="712694" cy="731520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048" t="900" r="1304"/>
          <a:stretch/>
        </p:blipFill>
        <p:spPr>
          <a:xfrm>
            <a:off x="1010018" y="207131"/>
            <a:ext cx="739775" cy="734700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22" y="208721"/>
            <a:ext cx="421407" cy="731520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505" y="247445"/>
            <a:ext cx="2479676" cy="2800840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217"/>
          <a:stretch/>
        </p:blipFill>
        <p:spPr>
          <a:xfrm>
            <a:off x="5947982" y="247446"/>
            <a:ext cx="3171187" cy="2800840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59"/>
          <a:stretch/>
        </p:blipFill>
        <p:spPr>
          <a:xfrm>
            <a:off x="6661135" y="3337818"/>
            <a:ext cx="5233046" cy="2878860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9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unnnk.com/share/1480637914/Mockup-Generated-by-Dunnn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r="32919"/>
          <a:stretch/>
        </p:blipFill>
        <p:spPr bwMode="auto">
          <a:xfrm>
            <a:off x="6853326" y="0"/>
            <a:ext cx="5338674" cy="68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rapezoid 16"/>
          <p:cNvSpPr/>
          <p:nvPr/>
        </p:nvSpPr>
        <p:spPr>
          <a:xfrm>
            <a:off x="3903563" y="-6723"/>
            <a:ext cx="4289612" cy="6864723"/>
          </a:xfrm>
          <a:prstGeom prst="trapezoid">
            <a:avLst>
              <a:gd name="adj" fmla="val 30370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22168" y="1211114"/>
            <a:ext cx="9799320" cy="73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Mobile Experience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22" y="208721"/>
            <a:ext cx="421407" cy="731520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8365" t="6485" r="9043" b="11772"/>
          <a:stretch/>
        </p:blipFill>
        <p:spPr>
          <a:xfrm>
            <a:off x="222168" y="208721"/>
            <a:ext cx="712694" cy="731520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2048" t="900" r="1304"/>
          <a:stretch/>
        </p:blipFill>
        <p:spPr>
          <a:xfrm>
            <a:off x="1010018" y="207131"/>
            <a:ext cx="739775" cy="734700"/>
          </a:xfrm>
          <a:prstGeom prst="rect">
            <a:avLst/>
          </a:prstGeom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22167" y="2439983"/>
            <a:ext cx="6556003" cy="7318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App-based moped-share experience</a:t>
            </a:r>
          </a:p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Moped-station locator</a:t>
            </a:r>
          </a:p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Seamless check out and payment</a:t>
            </a:r>
          </a:p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Social newsfeed of other riders</a:t>
            </a:r>
          </a:p>
          <a:p>
            <a:pPr marL="457200" indent="-4572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In-app promotions</a:t>
            </a:r>
          </a:p>
        </p:txBody>
      </p:sp>
    </p:spTree>
    <p:extLst>
      <p:ext uri="{BB962C8B-B14F-4D97-AF65-F5344CB8AC3E}">
        <p14:creationId xmlns:p14="http://schemas.microsoft.com/office/powerpoint/2010/main" val="12476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16</a:t>
            </a:fld>
            <a:endParaRPr lang="en-US"/>
          </a:p>
        </p:txBody>
      </p:sp>
      <p:pic>
        <p:nvPicPr>
          <p:cNvPr id="2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4733" y="318029"/>
            <a:ext cx="9271000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2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6513" y="735916"/>
            <a:ext cx="10377141" cy="5258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>
                    <a:lumMod val="10000"/>
                    <a:lumOff val="90000"/>
                  </a:schemeClr>
                </a:solidFill>
                <a:latin typeface="Heiti TC Ligh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CUSTOMER JOURNEY</a:t>
            </a:r>
          </a:p>
        </p:txBody>
      </p:sp>
    </p:spTree>
    <p:extLst>
      <p:ext uri="{BB962C8B-B14F-4D97-AF65-F5344CB8AC3E}">
        <p14:creationId xmlns:p14="http://schemas.microsoft.com/office/powerpoint/2010/main" val="199961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23" y="523875"/>
            <a:ext cx="8717554" cy="5810250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4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23" y="523875"/>
            <a:ext cx="8717554" cy="5810250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28000"/>
              </a:prst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7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33" y="0"/>
            <a:ext cx="5124450" cy="6858000"/>
          </a:xfrm>
          <a:prstGeom prst="rect">
            <a:avLst/>
          </a:prstGeom>
        </p:spPr>
      </p:pic>
      <p:sp>
        <p:nvSpPr>
          <p:cNvPr id="18" name="Trapezoid 17"/>
          <p:cNvSpPr/>
          <p:nvPr/>
        </p:nvSpPr>
        <p:spPr>
          <a:xfrm>
            <a:off x="4094630" y="-6723"/>
            <a:ext cx="4289612" cy="6864723"/>
          </a:xfrm>
          <a:prstGeom prst="trapezoid">
            <a:avLst>
              <a:gd name="adj" fmla="val 30370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4" y="-6722"/>
            <a:ext cx="6071347" cy="6858001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CA8885F-EB00-4237-9B02-7EF1EB13001C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81043" y="764352"/>
            <a:ext cx="6562213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D6D6D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“When I was 16, on a family vacation, I rented a scooter and just tore it up”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81043" y="2955772"/>
            <a:ext cx="7343590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D6D6D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“I was in college and looking for ways to gain independence,</a:t>
            </a:r>
            <a:br>
              <a:rPr lang="en-US" sz="3200" b="1" dirty="0">
                <a:solidFill>
                  <a:srgbClr val="6D6D6D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I remembered that liberating feeling and decided to try motorcycling</a:t>
            </a:r>
            <a:r>
              <a:rPr lang="en-US" sz="3200" b="1" dirty="0">
                <a:solidFill>
                  <a:srgbClr val="6D6D6D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305617" y="4963249"/>
            <a:ext cx="5951519" cy="12154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0" dirty="0">
                <a:solidFill>
                  <a:srgbClr val="FF6600"/>
                </a:solidFill>
                <a:latin typeface="+mj-lt"/>
                <a:ea typeface="Heiti TC Light" charset="-120"/>
                <a:cs typeface="Arial" panose="020B0604020202020204" pitchFamily="34" charset="0"/>
              </a:rPr>
              <a:t>BENTON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6434" y="5899823"/>
            <a:ext cx="5340350" cy="439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</a:t>
            </a:r>
            <a:r>
              <a:rPr lang="en-US" sz="20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Engineer | Florida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12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23" y="523875"/>
            <a:ext cx="8717554" cy="5810250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28000"/>
              </a:prst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6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23" y="523875"/>
            <a:ext cx="8717554" cy="5810249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28000"/>
              </a:prst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23" y="523875"/>
            <a:ext cx="8717554" cy="5810250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28000"/>
              </a:prst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2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23" y="523875"/>
            <a:ext cx="8717554" cy="5810250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28000"/>
              </a:prst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6513" y="735916"/>
            <a:ext cx="10377141" cy="5258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>
                    <a:lumMod val="10000"/>
                    <a:lumOff val="90000"/>
                  </a:schemeClr>
                </a:solidFill>
                <a:latin typeface="Heiti TC Ligh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SYNTHESIS</a:t>
            </a:r>
          </a:p>
        </p:txBody>
      </p:sp>
    </p:spTree>
    <p:extLst>
      <p:ext uri="{BB962C8B-B14F-4D97-AF65-F5344CB8AC3E}">
        <p14:creationId xmlns:p14="http://schemas.microsoft.com/office/powerpoint/2010/main" val="4548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3310"/>
          <a:stretch/>
        </p:blipFill>
        <p:spPr>
          <a:xfrm>
            <a:off x="3770616" y="1082506"/>
            <a:ext cx="1304452" cy="1172770"/>
          </a:xfrm>
          <a:prstGeom prst="rect">
            <a:avLst/>
          </a:prstGeom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" b="1"/>
          <a:stretch/>
        </p:blipFill>
        <p:spPr>
          <a:xfrm>
            <a:off x="5605931" y="4138924"/>
            <a:ext cx="980138" cy="949309"/>
          </a:xfrm>
          <a:prstGeom prst="rect">
            <a:avLst/>
          </a:prstGeom>
          <a:effectLst/>
        </p:spPr>
      </p:pic>
      <p:grpSp>
        <p:nvGrpSpPr>
          <p:cNvPr id="22" name="Group 21"/>
          <p:cNvGrpSpPr/>
          <p:nvPr/>
        </p:nvGrpSpPr>
        <p:grpSpPr>
          <a:xfrm>
            <a:off x="3553848" y="432284"/>
            <a:ext cx="5084305" cy="5101884"/>
            <a:chOff x="3675464" y="1132886"/>
            <a:chExt cx="4711739" cy="4728030"/>
          </a:xfrm>
        </p:grpSpPr>
        <p:sp>
          <p:nvSpPr>
            <p:cNvPr id="23" name="Oval 22"/>
            <p:cNvSpPr/>
            <p:nvPr/>
          </p:nvSpPr>
          <p:spPr>
            <a:xfrm>
              <a:off x="3675464" y="1132886"/>
              <a:ext cx="3200400" cy="3200400"/>
            </a:xfrm>
            <a:prstGeom prst="ellipse">
              <a:avLst/>
            </a:prstGeom>
            <a:noFill/>
            <a:ln w="60325">
              <a:solidFill>
                <a:srgbClr val="1A6F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sz="2000" dirty="0">
                <a:solidFill>
                  <a:srgbClr val="1A6FC6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431133" y="2660516"/>
              <a:ext cx="3200400" cy="3200400"/>
            </a:xfrm>
            <a:prstGeom prst="ellipse">
              <a:avLst/>
            </a:prstGeom>
            <a:noFill/>
            <a:ln w="60325">
              <a:solidFill>
                <a:srgbClr val="00A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2000" dirty="0">
                <a:solidFill>
                  <a:srgbClr val="52AE0A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186803" y="1132886"/>
              <a:ext cx="3200400" cy="3200400"/>
            </a:xfrm>
            <a:prstGeom prst="ellipse">
              <a:avLst/>
            </a:prstGeom>
            <a:noFill/>
            <a:ln w="603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76263" indent="-288925">
                <a:buFont typeface="Arial" charset="0"/>
                <a:buChar char="•"/>
              </a:pPr>
              <a:endParaRPr lang="en-US" sz="2000" dirty="0">
                <a:solidFill>
                  <a:srgbClr val="FF6600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91382" y="900183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196F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6265" y="5499324"/>
            <a:ext cx="227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A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0220" y="900183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2338" indent="-903288"/>
            <a:r>
              <a:rPr lang="en-US" sz="3600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Approachable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6776" y="2394636"/>
            <a:ext cx="289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2338" indent="-903288" algn="ctr"/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Motorcycle</a:t>
            </a:r>
          </a:p>
          <a:p>
            <a:pPr marL="922338" indent="-903288" algn="ctr"/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Curious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90" y="1146054"/>
            <a:ext cx="637590" cy="11067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733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553848" y="432284"/>
            <a:ext cx="5084305" cy="5101884"/>
            <a:chOff x="3721081" y="1074830"/>
            <a:chExt cx="4711739" cy="4728030"/>
          </a:xfrm>
        </p:grpSpPr>
        <p:grpSp>
          <p:nvGrpSpPr>
            <p:cNvPr id="20" name="Group 19"/>
            <p:cNvGrpSpPr/>
            <p:nvPr/>
          </p:nvGrpSpPr>
          <p:grpSpPr>
            <a:xfrm>
              <a:off x="3721081" y="1074830"/>
              <a:ext cx="4711739" cy="4728030"/>
              <a:chOff x="3675464" y="1132886"/>
              <a:chExt cx="4711739" cy="472803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3675464" y="1132886"/>
                <a:ext cx="3200400" cy="3200400"/>
              </a:xfrm>
              <a:prstGeom prst="ellipse">
                <a:avLst/>
              </a:prstGeom>
              <a:noFill/>
              <a:ln w="6032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endParaRPr lang="en-US" sz="2000" dirty="0">
                  <a:solidFill>
                    <a:srgbClr val="1A6FC6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431133" y="2660516"/>
                <a:ext cx="3200400" cy="3200400"/>
              </a:xfrm>
              <a:prstGeom prst="ellipse">
                <a:avLst/>
              </a:prstGeom>
              <a:noFill/>
              <a:ln w="6032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endParaRPr lang="en-US" sz="2000" dirty="0">
                  <a:solidFill>
                    <a:srgbClr val="52AE0A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186803" y="1132886"/>
                <a:ext cx="3200400" cy="3200400"/>
              </a:xfrm>
              <a:prstGeom prst="ellipse">
                <a:avLst/>
              </a:prstGeom>
              <a:noFill/>
              <a:ln w="6032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576263" indent="-288925">
                  <a:buFont typeface="Arial" charset="0"/>
                  <a:buChar char="•"/>
                </a:pPr>
                <a:endParaRPr lang="en-US" sz="2000" dirty="0">
                  <a:solidFill>
                    <a:srgbClr val="D29629"/>
                  </a:solidFill>
                </a:endParaRPr>
              </a:p>
            </p:txBody>
          </p:sp>
        </p:grpSp>
        <p:sp>
          <p:nvSpPr>
            <p:cNvPr id="21" name="Isosceles Triangle 24"/>
            <p:cNvSpPr/>
            <p:nvPr/>
          </p:nvSpPr>
          <p:spPr>
            <a:xfrm rot="10800000">
              <a:off x="5240519" y="2604954"/>
              <a:ext cx="1687225" cy="1486033"/>
            </a:xfrm>
            <a:custGeom>
              <a:avLst/>
              <a:gdLst>
                <a:gd name="connsiteX0" fmla="*/ 0 w 1661909"/>
                <a:gd name="connsiteY0" fmla="*/ 1239837 h 1239837"/>
                <a:gd name="connsiteX1" fmla="*/ 830955 w 1661909"/>
                <a:gd name="connsiteY1" fmla="*/ 0 h 1239837"/>
                <a:gd name="connsiteX2" fmla="*/ 1661909 w 1661909"/>
                <a:gd name="connsiteY2" fmla="*/ 1239837 h 1239837"/>
                <a:gd name="connsiteX3" fmla="*/ 0 w 1661909"/>
                <a:gd name="connsiteY3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337909"/>
                <a:gd name="connsiteX1" fmla="*/ 295254 w 1661909"/>
                <a:gd name="connsiteY1" fmla="*/ 469899 h 1337909"/>
                <a:gd name="connsiteX2" fmla="*/ 830955 w 1661909"/>
                <a:gd name="connsiteY2" fmla="*/ 0 h 1337909"/>
                <a:gd name="connsiteX3" fmla="*/ 1661909 w 1661909"/>
                <a:gd name="connsiteY3" fmla="*/ 1239837 h 1337909"/>
                <a:gd name="connsiteX4" fmla="*/ 0 w 1661909"/>
                <a:gd name="connsiteY4" fmla="*/ 1239837 h 1337909"/>
                <a:gd name="connsiteX0" fmla="*/ 0 w 1661909"/>
                <a:gd name="connsiteY0" fmla="*/ 1239837 h 1449708"/>
                <a:gd name="connsiteX1" fmla="*/ 295254 w 1661909"/>
                <a:gd name="connsiteY1" fmla="*/ 469899 h 1449708"/>
                <a:gd name="connsiteX2" fmla="*/ 830955 w 1661909"/>
                <a:gd name="connsiteY2" fmla="*/ 0 h 1449708"/>
                <a:gd name="connsiteX3" fmla="*/ 1661909 w 1661909"/>
                <a:gd name="connsiteY3" fmla="*/ 1239837 h 1449708"/>
                <a:gd name="connsiteX4" fmla="*/ 0 w 1661909"/>
                <a:gd name="connsiteY4" fmla="*/ 1239837 h 1449708"/>
                <a:gd name="connsiteX0" fmla="*/ 0 w 1661909"/>
                <a:gd name="connsiteY0" fmla="*/ 1239837 h 1479854"/>
                <a:gd name="connsiteX1" fmla="*/ 295254 w 1661909"/>
                <a:gd name="connsiteY1" fmla="*/ 469899 h 1479854"/>
                <a:gd name="connsiteX2" fmla="*/ 830955 w 1661909"/>
                <a:gd name="connsiteY2" fmla="*/ 0 h 1479854"/>
                <a:gd name="connsiteX3" fmla="*/ 1661909 w 1661909"/>
                <a:gd name="connsiteY3" fmla="*/ 1239837 h 1479854"/>
                <a:gd name="connsiteX4" fmla="*/ 0 w 1661909"/>
                <a:gd name="connsiteY4" fmla="*/ 1239837 h 1479854"/>
                <a:gd name="connsiteX0" fmla="*/ 0 w 1661909"/>
                <a:gd name="connsiteY0" fmla="*/ 1239837 h 1479854"/>
                <a:gd name="connsiteX1" fmla="*/ 295254 w 1661909"/>
                <a:gd name="connsiteY1" fmla="*/ 469899 h 1479854"/>
                <a:gd name="connsiteX2" fmla="*/ 830955 w 1661909"/>
                <a:gd name="connsiteY2" fmla="*/ 0 h 1479854"/>
                <a:gd name="connsiteX3" fmla="*/ 1661909 w 1661909"/>
                <a:gd name="connsiteY3" fmla="*/ 1239837 h 1479854"/>
                <a:gd name="connsiteX4" fmla="*/ 0 w 1661909"/>
                <a:gd name="connsiteY4" fmla="*/ 1239837 h 1479854"/>
                <a:gd name="connsiteX0" fmla="*/ 0 w 1661909"/>
                <a:gd name="connsiteY0" fmla="*/ 1239837 h 1479854"/>
                <a:gd name="connsiteX1" fmla="*/ 295254 w 1661909"/>
                <a:gd name="connsiteY1" fmla="*/ 469899 h 1479854"/>
                <a:gd name="connsiteX2" fmla="*/ 830955 w 1661909"/>
                <a:gd name="connsiteY2" fmla="*/ 0 h 1479854"/>
                <a:gd name="connsiteX3" fmla="*/ 1661909 w 1661909"/>
                <a:gd name="connsiteY3" fmla="*/ 1239837 h 1479854"/>
                <a:gd name="connsiteX4" fmla="*/ 0 w 1661909"/>
                <a:gd name="connsiteY4" fmla="*/ 1239837 h 1479854"/>
                <a:gd name="connsiteX0" fmla="*/ 0 w 1661909"/>
                <a:gd name="connsiteY0" fmla="*/ 1239837 h 1479854"/>
                <a:gd name="connsiteX1" fmla="*/ 295254 w 1661909"/>
                <a:gd name="connsiteY1" fmla="*/ 469899 h 1479854"/>
                <a:gd name="connsiteX2" fmla="*/ 830955 w 1661909"/>
                <a:gd name="connsiteY2" fmla="*/ 0 h 1479854"/>
                <a:gd name="connsiteX3" fmla="*/ 1661909 w 1661909"/>
                <a:gd name="connsiteY3" fmla="*/ 1239837 h 1479854"/>
                <a:gd name="connsiteX4" fmla="*/ 0 w 1661909"/>
                <a:gd name="connsiteY4" fmla="*/ 1239837 h 1479854"/>
                <a:gd name="connsiteX0" fmla="*/ 0 w 1700009"/>
                <a:gd name="connsiteY0" fmla="*/ 1239837 h 1484820"/>
                <a:gd name="connsiteX1" fmla="*/ 295254 w 1700009"/>
                <a:gd name="connsiteY1" fmla="*/ 469899 h 1484820"/>
                <a:gd name="connsiteX2" fmla="*/ 830955 w 1700009"/>
                <a:gd name="connsiteY2" fmla="*/ 0 h 1484820"/>
                <a:gd name="connsiteX3" fmla="*/ 1700009 w 1700009"/>
                <a:gd name="connsiteY3" fmla="*/ 1249362 h 1484820"/>
                <a:gd name="connsiteX4" fmla="*/ 0 w 1700009"/>
                <a:gd name="connsiteY4" fmla="*/ 1239837 h 1484820"/>
                <a:gd name="connsiteX0" fmla="*/ 0 w 1700009"/>
                <a:gd name="connsiteY0" fmla="*/ 1239837 h 1484820"/>
                <a:gd name="connsiteX1" fmla="*/ 295254 w 1700009"/>
                <a:gd name="connsiteY1" fmla="*/ 469899 h 1484820"/>
                <a:gd name="connsiteX2" fmla="*/ 866749 w 1700009"/>
                <a:gd name="connsiteY2" fmla="*/ 0 h 1484820"/>
                <a:gd name="connsiteX3" fmla="*/ 1700009 w 1700009"/>
                <a:gd name="connsiteY3" fmla="*/ 1249362 h 1484820"/>
                <a:gd name="connsiteX4" fmla="*/ 0 w 1700009"/>
                <a:gd name="connsiteY4" fmla="*/ 1239837 h 1484820"/>
                <a:gd name="connsiteX0" fmla="*/ 0 w 1700009"/>
                <a:gd name="connsiteY0" fmla="*/ 1239837 h 1484820"/>
                <a:gd name="connsiteX1" fmla="*/ 310595 w 1700009"/>
                <a:gd name="connsiteY1" fmla="*/ 492910 h 1484820"/>
                <a:gd name="connsiteX2" fmla="*/ 866749 w 1700009"/>
                <a:gd name="connsiteY2" fmla="*/ 0 h 1484820"/>
                <a:gd name="connsiteX3" fmla="*/ 1700009 w 1700009"/>
                <a:gd name="connsiteY3" fmla="*/ 1249362 h 1484820"/>
                <a:gd name="connsiteX4" fmla="*/ 0 w 1700009"/>
                <a:gd name="connsiteY4" fmla="*/ 1239837 h 1484820"/>
                <a:gd name="connsiteX0" fmla="*/ 0 w 1687225"/>
                <a:gd name="connsiteY0" fmla="*/ 1242393 h 1486033"/>
                <a:gd name="connsiteX1" fmla="*/ 297811 w 1687225"/>
                <a:gd name="connsiteY1" fmla="*/ 492910 h 1486033"/>
                <a:gd name="connsiteX2" fmla="*/ 853965 w 1687225"/>
                <a:gd name="connsiteY2" fmla="*/ 0 h 1486033"/>
                <a:gd name="connsiteX3" fmla="*/ 1687225 w 1687225"/>
                <a:gd name="connsiteY3" fmla="*/ 1249362 h 1486033"/>
                <a:gd name="connsiteX4" fmla="*/ 0 w 1687225"/>
                <a:gd name="connsiteY4" fmla="*/ 1242393 h 148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225" h="1486033">
                  <a:moveTo>
                    <a:pt x="0" y="1242393"/>
                  </a:moveTo>
                  <a:cubicBezTo>
                    <a:pt x="56085" y="1001623"/>
                    <a:pt x="108376" y="708280"/>
                    <a:pt x="297811" y="492910"/>
                  </a:cubicBezTo>
                  <a:cubicBezTo>
                    <a:pt x="438278" y="302939"/>
                    <a:pt x="645236" y="129646"/>
                    <a:pt x="853965" y="0"/>
                  </a:cubicBezTo>
                  <a:cubicBezTo>
                    <a:pt x="1256363" y="275167"/>
                    <a:pt x="1645190" y="607483"/>
                    <a:pt x="1687225" y="1249362"/>
                  </a:cubicBezTo>
                  <a:cubicBezTo>
                    <a:pt x="1242793" y="1582737"/>
                    <a:pt x="473008" y="1548781"/>
                    <a:pt x="0" y="1242393"/>
                  </a:cubicBezTo>
                  <a:close/>
                </a:path>
              </a:pathLst>
            </a:custGeom>
            <a:solidFill>
              <a:srgbClr val="F5821F"/>
            </a:solidFill>
            <a:ln w="825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3310"/>
          <a:stretch/>
        </p:blipFill>
        <p:spPr>
          <a:xfrm>
            <a:off x="3770616" y="1082506"/>
            <a:ext cx="1304452" cy="1172770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89" y="1143622"/>
            <a:ext cx="640391" cy="1111654"/>
          </a:xfrm>
          <a:prstGeom prst="rect">
            <a:avLst/>
          </a:prstGeom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" b="1"/>
          <a:stretch/>
        </p:blipFill>
        <p:spPr>
          <a:xfrm>
            <a:off x="5605931" y="4138924"/>
            <a:ext cx="980138" cy="949309"/>
          </a:xfrm>
          <a:prstGeom prst="rect">
            <a:avLst/>
          </a:prstGeom>
          <a:effectLst/>
        </p:spPr>
      </p:pic>
      <p:sp>
        <p:nvSpPr>
          <p:cNvPr id="27" name="TextBox 26"/>
          <p:cNvSpPr txBox="1"/>
          <p:nvPr/>
        </p:nvSpPr>
        <p:spPr>
          <a:xfrm>
            <a:off x="1191382" y="900183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6265" y="5499324"/>
            <a:ext cx="227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0220" y="900183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2338" indent="-903288"/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Approachable</a:t>
            </a:r>
          </a:p>
        </p:txBody>
      </p:sp>
      <p:sp>
        <p:nvSpPr>
          <p:cNvPr id="2" name="Rectangle 1"/>
          <p:cNvSpPr/>
          <p:nvPr/>
        </p:nvSpPr>
        <p:spPr>
          <a:xfrm>
            <a:off x="5479676" y="2666367"/>
            <a:ext cx="1226235" cy="239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3997" y="1825449"/>
            <a:ext cx="2564005" cy="19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6513" y="735916"/>
            <a:ext cx="10377141" cy="5258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>
                    <a:lumMod val="10000"/>
                    <a:lumOff val="90000"/>
                  </a:schemeClr>
                </a:solidFill>
                <a:latin typeface="Heiti TC Ligh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REASONS TO BELIEVE</a:t>
            </a:r>
          </a:p>
        </p:txBody>
      </p:sp>
    </p:spTree>
    <p:extLst>
      <p:ext uri="{BB962C8B-B14F-4D97-AF65-F5344CB8AC3E}">
        <p14:creationId xmlns:p14="http://schemas.microsoft.com/office/powerpoint/2010/main" val="21157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 txBox="1">
            <a:spLocks/>
          </p:cNvSpPr>
          <p:nvPr/>
        </p:nvSpPr>
        <p:spPr>
          <a:xfrm>
            <a:off x="686626" y="6112097"/>
            <a:ext cx="11055432" cy="2951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endParaRPr lang="en-US" sz="2800" b="1" dirty="0">
              <a:solidFill>
                <a:schemeClr val="bg1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8259" y="1882634"/>
            <a:ext cx="11353799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“I’m not willing to spend a lot of money on transportation. This seems like a 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cheap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 way to get around my city.”</a:t>
            </a:r>
          </a:p>
          <a:p>
            <a:pPr algn="r">
              <a:spcBef>
                <a:spcPts val="0"/>
              </a:spcBef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– Chris, 27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iti TC Light" charset="-120"/>
              <a:cs typeface="Arial" panose="020B0604020202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645683" y="4642303"/>
            <a:ext cx="9096375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“I like the </a:t>
            </a:r>
            <a:r>
              <a:rPr lang="en-US" sz="3200" b="1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camera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. It reminds me of Snapchat”</a:t>
            </a:r>
          </a:p>
          <a:p>
            <a:pPr algn="r">
              <a:spcBef>
                <a:spcPts val="0"/>
              </a:spcBef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– Kristin, 26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521983" y="3262468"/>
            <a:ext cx="8220075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“Sounds like an </a:t>
            </a:r>
            <a:r>
              <a:rPr lang="en-US" sz="3200" b="1" dirty="0">
                <a:solidFill>
                  <a:srgbClr val="196FC6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easy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 way to see the city”</a:t>
            </a:r>
          </a:p>
          <a:p>
            <a:pPr algn="r">
              <a:spcBef>
                <a:spcPts val="0"/>
              </a:spcBef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– Stefan, 26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82880" y="690415"/>
            <a:ext cx="9799320" cy="73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</a:rPr>
              <a:t>DESIRABILITY</a:t>
            </a:r>
          </a:p>
        </p:txBody>
      </p:sp>
    </p:spTree>
    <p:extLst>
      <p:ext uri="{BB962C8B-B14F-4D97-AF65-F5344CB8AC3E}">
        <p14:creationId xmlns:p14="http://schemas.microsoft.com/office/powerpoint/2010/main" val="161969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 txBox="1">
            <a:spLocks/>
          </p:cNvSpPr>
          <p:nvPr/>
        </p:nvSpPr>
        <p:spPr>
          <a:xfrm>
            <a:off x="238803" y="1955552"/>
            <a:ext cx="7729069" cy="2951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2400"/>
              </a:spcAft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Cities are open to ridesharing</a:t>
            </a:r>
          </a:p>
          <a:p>
            <a:pPr algn="l">
              <a:spcAft>
                <a:spcPts val="2400"/>
              </a:spcAft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Potential partners are available</a:t>
            </a:r>
          </a:p>
          <a:p>
            <a:pPr algn="l">
              <a:spcAft>
                <a:spcPts val="2400"/>
              </a:spcAft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The technology already exists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pic>
        <p:nvPicPr>
          <p:cNvPr id="8" name="Picture 2" descr="http://www.bradbice.com/wp-content/uploads/2014/06/Divvy-FB-blue.jp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71709" y="3058032"/>
            <a:ext cx="2041997" cy="6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6581" y="535297"/>
            <a:ext cx="2598750" cy="809131"/>
          </a:xfrm>
          <a:prstGeom prst="rect">
            <a:avLst/>
          </a:prstGeom>
        </p:spPr>
      </p:pic>
      <p:pic>
        <p:nvPicPr>
          <p:cNvPr id="10" name="Picture 9" descr="https://upload.wikimedia.org/wikipedia/commons/thumb/c/c3/GoPro_logo.svg/1024px-GoPro_logo.svg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2837" y="5088266"/>
            <a:ext cx="2362494" cy="84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38762" y="2807042"/>
            <a:ext cx="1246569" cy="1029196"/>
          </a:xfrm>
          <a:prstGeom prst="rect">
            <a:avLst/>
          </a:prstGeom>
        </p:spPr>
      </p:pic>
      <p:pic>
        <p:nvPicPr>
          <p:cNvPr id="1026" name="Picture 2" descr="https://jenniferjonesblog.files.wordpress.com/2016/03/snapchat-logo-5.pn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2081" y="4125007"/>
            <a:ext cx="3143250" cy="6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713" y="173861"/>
            <a:ext cx="2296833" cy="1469973"/>
          </a:xfrm>
          <a:prstGeom prst="rect">
            <a:avLst/>
          </a:prstGeom>
        </p:spPr>
      </p:pic>
      <p:pic>
        <p:nvPicPr>
          <p:cNvPr id="1028" name="Picture 4" descr="https://upload.wikimedia.org/wikipedia/commons/5/53/TripAdvisor_logo.pn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0130" y="1633197"/>
            <a:ext cx="3825201" cy="88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aythisloud.com/wp-content/uploads/2016/05/white_background.jpeg-752x440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121" y="4032280"/>
            <a:ext cx="4596079" cy="268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182880" y="690415"/>
            <a:ext cx="9799320" cy="73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61724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3558" t="182" r="13974" b="118"/>
          <a:stretch/>
        </p:blipFill>
        <p:spPr>
          <a:xfrm>
            <a:off x="2865962" y="0"/>
            <a:ext cx="9326038" cy="6855106"/>
          </a:xfrm>
          <a:prstGeom prst="rect">
            <a:avLst/>
          </a:prstGeom>
        </p:spPr>
      </p:pic>
      <p:sp>
        <p:nvSpPr>
          <p:cNvPr id="10" name="Trapezoid 9"/>
          <p:cNvSpPr/>
          <p:nvPr/>
        </p:nvSpPr>
        <p:spPr>
          <a:xfrm>
            <a:off x="3105722" y="-6620"/>
            <a:ext cx="4289612" cy="6864723"/>
          </a:xfrm>
          <a:prstGeom prst="trapezoid">
            <a:avLst>
              <a:gd name="adj" fmla="val 30370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3623"/>
            <a:ext cx="4606319" cy="6858001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fld id="{9CA8885F-EB00-4237-9B02-7EF1EB13001C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5617" y="4963249"/>
            <a:ext cx="6429553" cy="12154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0" dirty="0">
                <a:solidFill>
                  <a:srgbClr val="FF6600"/>
                </a:solidFill>
                <a:latin typeface="+mj-lt"/>
                <a:ea typeface="Heiti TC Light" charset="-120"/>
                <a:cs typeface="Arial" panose="020B0604020202020204" pitchFamily="34" charset="0"/>
              </a:rPr>
              <a:t>CHRISTOPHER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5616" y="-31646"/>
            <a:ext cx="5672103" cy="5355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D6D6D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“I haven’t really considered getting on a motorcycle,</a:t>
            </a:r>
            <a:br>
              <a:rPr lang="en-US" sz="3200" b="1" dirty="0">
                <a:solidFill>
                  <a:srgbClr val="6D6D6D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6D6D6D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but </a:t>
            </a:r>
            <a:r>
              <a:rPr lang="en-US" sz="3200" b="1" dirty="0">
                <a:solidFill>
                  <a:srgbClr val="00B0F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I really like motorbikes and scooters and have thought about getting one</a:t>
            </a:r>
            <a:r>
              <a:rPr lang="en-US" sz="3200" b="1" dirty="0">
                <a:solidFill>
                  <a:srgbClr val="6D6D6D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306434" y="5899823"/>
            <a:ext cx="5340350" cy="439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 | Product Manager | Texas</a:t>
            </a:r>
          </a:p>
        </p:txBody>
      </p:sp>
    </p:spTree>
    <p:extLst>
      <p:ext uri="{BB962C8B-B14F-4D97-AF65-F5344CB8AC3E}">
        <p14:creationId xmlns:p14="http://schemas.microsoft.com/office/powerpoint/2010/main" val="28855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i.wsj.net/public/resources/images/BN-QI084_1018ha_GR_2016101807114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r="23538"/>
          <a:stretch/>
        </p:blipFill>
        <p:spPr bwMode="auto">
          <a:xfrm>
            <a:off x="4410075" y="-6723"/>
            <a:ext cx="7781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rapezoid 8"/>
          <p:cNvSpPr/>
          <p:nvPr/>
        </p:nvSpPr>
        <p:spPr>
          <a:xfrm>
            <a:off x="2303363" y="-6723"/>
            <a:ext cx="4289612" cy="6864723"/>
          </a:xfrm>
          <a:prstGeom prst="trapezoid">
            <a:avLst>
              <a:gd name="adj" fmla="val 30370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85738" y="1946693"/>
            <a:ext cx="5826940" cy="2951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2400"/>
              </a:spcAft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Easy to pilot</a:t>
            </a:r>
          </a:p>
          <a:p>
            <a:pPr algn="l">
              <a:spcAft>
                <a:spcPts val="2400"/>
              </a:spcAft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Social aspect fuels growth</a:t>
            </a:r>
          </a:p>
          <a:p>
            <a:pPr algn="l">
              <a:spcAft>
                <a:spcPts val="2400"/>
              </a:spcAft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Self-sustaining ecosystem</a:t>
            </a:r>
          </a:p>
          <a:p>
            <a:pPr algn="l">
              <a:spcAft>
                <a:spcPts val="2400"/>
              </a:spcAft>
            </a:pPr>
            <a:endParaRPr lang="en-US" sz="3200" b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82880" y="690415"/>
            <a:ext cx="9799320" cy="73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</a:rPr>
              <a:t>VIABILITY</a:t>
            </a:r>
          </a:p>
        </p:txBody>
      </p:sp>
    </p:spTree>
    <p:extLst>
      <p:ext uri="{BB962C8B-B14F-4D97-AF65-F5344CB8AC3E}">
        <p14:creationId xmlns:p14="http://schemas.microsoft.com/office/powerpoint/2010/main" val="658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76800" y="1906364"/>
            <a:ext cx="3738050" cy="1624012"/>
            <a:chOff x="776800" y="1471238"/>
            <a:chExt cx="3738050" cy="1624012"/>
          </a:xfrm>
          <a:solidFill>
            <a:srgbClr val="196FC6"/>
          </a:solidFill>
        </p:grpSpPr>
        <p:sp>
          <p:nvSpPr>
            <p:cNvPr id="4" name="Pentagon 3"/>
            <p:cNvSpPr/>
            <p:nvPr/>
          </p:nvSpPr>
          <p:spPr>
            <a:xfrm>
              <a:off x="776800" y="1471238"/>
              <a:ext cx="3738050" cy="800100"/>
            </a:xfrm>
            <a:prstGeom prst="homePlate">
              <a:avLst/>
            </a:prstGeom>
            <a:solidFill>
              <a:srgbClr val="FFD5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FFFFFF"/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Pilot</a:t>
              </a:r>
            </a:p>
          </p:txBody>
        </p:sp>
        <p:sp>
          <p:nvSpPr>
            <p:cNvPr id="16" name="Subtitle 2"/>
            <p:cNvSpPr txBox="1">
              <a:spLocks/>
            </p:cNvSpPr>
            <p:nvPr/>
          </p:nvSpPr>
          <p:spPr>
            <a:xfrm>
              <a:off x="776800" y="2337638"/>
              <a:ext cx="3509450" cy="75761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Create 5+ test stations</a:t>
              </a:r>
            </a:p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Develop basic mobile app</a:t>
              </a:r>
            </a:p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Design motorized offering</a:t>
              </a:r>
            </a:p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Secure city partners</a:t>
              </a:r>
            </a:p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Track demand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50353" y="1906365"/>
            <a:ext cx="3693497" cy="1624011"/>
            <a:chOff x="4250353" y="1471239"/>
            <a:chExt cx="3693497" cy="1624011"/>
          </a:xfrm>
          <a:solidFill>
            <a:schemeClr val="accent3"/>
          </a:solidFill>
        </p:grpSpPr>
        <p:sp>
          <p:nvSpPr>
            <p:cNvPr id="9" name="Chevron 8"/>
            <p:cNvSpPr/>
            <p:nvPr/>
          </p:nvSpPr>
          <p:spPr>
            <a:xfrm>
              <a:off x="4250353" y="1471239"/>
              <a:ext cx="3693497" cy="800100"/>
            </a:xfrm>
            <a:prstGeom prst="chevron">
              <a:avLst/>
            </a:prstGeom>
            <a:solidFill>
              <a:srgbClr val="FF9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FFFFFF"/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Expand</a:t>
              </a:r>
            </a:p>
          </p:txBody>
        </p:sp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4331574" y="2337638"/>
              <a:ext cx="3509450" cy="75761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Add stations</a:t>
              </a:r>
            </a:p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Build out mobile experience</a:t>
              </a:r>
            </a:p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Integrate additional partners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666754" y="1906364"/>
            <a:ext cx="3693497" cy="1624012"/>
            <a:chOff x="7666754" y="1471238"/>
            <a:chExt cx="3693497" cy="1624012"/>
          </a:xfrm>
        </p:grpSpPr>
        <p:sp>
          <p:nvSpPr>
            <p:cNvPr id="25" name="Chevron 24"/>
            <p:cNvSpPr/>
            <p:nvPr/>
          </p:nvSpPr>
          <p:spPr>
            <a:xfrm>
              <a:off x="7666754" y="1471238"/>
              <a:ext cx="3693497" cy="800100"/>
            </a:xfrm>
            <a:prstGeom prst="chevron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FFFFFF"/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Evolve</a:t>
              </a:r>
            </a:p>
          </p:txBody>
        </p:sp>
        <p:sp>
          <p:nvSpPr>
            <p:cNvPr id="26" name="Subtitle 2"/>
            <p:cNvSpPr txBox="1">
              <a:spLocks/>
            </p:cNvSpPr>
            <p:nvPr/>
          </p:nvSpPr>
          <p:spPr>
            <a:xfrm>
              <a:off x="7666754" y="2337638"/>
              <a:ext cx="3509450" cy="75761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Continue scaling</a:t>
              </a:r>
            </a:p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Consider selling motorized offering</a:t>
              </a:r>
            </a:p>
            <a:p>
              <a:pPr marL="457200" indent="-457200" algn="l">
                <a:buFont typeface="Arial" charset="0"/>
                <a:buChar char="•"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Convert </a:t>
              </a:r>
              <a:r>
                <a:rPr lang="en-US" sz="1800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riH-Ders</a:t>
              </a: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Heiti TC Light" charset="-120"/>
                  <a:cs typeface="Arial" panose="020B0604020202020204" pitchFamily="34" charset="0"/>
                </a:rPr>
                <a:t> to motorcycling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82880" y="690415"/>
            <a:ext cx="9799320" cy="73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</a:rPr>
              <a:t>Roll-out Strategy</a:t>
            </a:r>
          </a:p>
        </p:txBody>
      </p:sp>
    </p:spTree>
    <p:extLst>
      <p:ext uri="{BB962C8B-B14F-4D97-AF65-F5344CB8AC3E}">
        <p14:creationId xmlns:p14="http://schemas.microsoft.com/office/powerpoint/2010/main" val="946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9C9C9"/>
              </a:clrFrom>
              <a:clrTo>
                <a:srgbClr val="C9C9C9">
                  <a:alpha val="0"/>
                </a:srgbClr>
              </a:clrTo>
            </a:clrChange>
          </a:blip>
          <a:srcRect l="25524" r="23098" b="5116"/>
          <a:stretch/>
        </p:blipFill>
        <p:spPr>
          <a:xfrm>
            <a:off x="0" y="1433"/>
            <a:ext cx="5570400" cy="6858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99333" y="2418440"/>
            <a:ext cx="526694" cy="395785"/>
            <a:chOff x="9826388" y="3624773"/>
            <a:chExt cx="1460311" cy="1097352"/>
          </a:xfrm>
        </p:grpSpPr>
        <p:sp>
          <p:nvSpPr>
            <p:cNvPr id="13" name="Rectangle 12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94039" y="64501"/>
            <a:ext cx="526694" cy="395785"/>
            <a:chOff x="9826388" y="3624773"/>
            <a:chExt cx="1460311" cy="1097352"/>
          </a:xfrm>
        </p:grpSpPr>
        <p:sp>
          <p:nvSpPr>
            <p:cNvPr id="16" name="Rectangle 15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981515" y="1966471"/>
            <a:ext cx="526694" cy="395785"/>
            <a:chOff x="9826388" y="3624773"/>
            <a:chExt cx="1460311" cy="1097352"/>
          </a:xfrm>
        </p:grpSpPr>
        <p:sp>
          <p:nvSpPr>
            <p:cNvPr id="19" name="Rectangle 18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116647" y="6023363"/>
            <a:ext cx="526694" cy="395785"/>
            <a:chOff x="9826388" y="3624773"/>
            <a:chExt cx="1460311" cy="1097352"/>
          </a:xfrm>
        </p:grpSpPr>
        <p:sp>
          <p:nvSpPr>
            <p:cNvPr id="22" name="Rectangle 21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727081" y="1355616"/>
            <a:ext cx="526694" cy="395785"/>
            <a:chOff x="9826388" y="3624773"/>
            <a:chExt cx="1460311" cy="1097352"/>
          </a:xfrm>
        </p:grpSpPr>
        <p:sp>
          <p:nvSpPr>
            <p:cNvPr id="25" name="Rectangle 24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695990" y="2537878"/>
            <a:ext cx="526694" cy="395785"/>
            <a:chOff x="9826388" y="3624773"/>
            <a:chExt cx="1460311" cy="1097352"/>
          </a:xfrm>
        </p:grpSpPr>
        <p:sp>
          <p:nvSpPr>
            <p:cNvPr id="28" name="Rectangle 27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381398" y="3790052"/>
            <a:ext cx="526694" cy="395785"/>
            <a:chOff x="9826388" y="3624773"/>
            <a:chExt cx="1460311" cy="1097352"/>
          </a:xfrm>
        </p:grpSpPr>
        <p:sp>
          <p:nvSpPr>
            <p:cNvPr id="31" name="Rectangle 30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207938" y="296864"/>
            <a:ext cx="526694" cy="395785"/>
            <a:chOff x="9826388" y="3624773"/>
            <a:chExt cx="1460311" cy="1097352"/>
          </a:xfrm>
        </p:grpSpPr>
        <p:sp>
          <p:nvSpPr>
            <p:cNvPr id="34" name="Rectangle 33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424094" y="532113"/>
            <a:ext cx="526694" cy="395785"/>
            <a:chOff x="9826388" y="3624773"/>
            <a:chExt cx="1460311" cy="1097352"/>
          </a:xfrm>
        </p:grpSpPr>
        <p:sp>
          <p:nvSpPr>
            <p:cNvPr id="37" name="Rectangle 36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2280127" y="1257235"/>
            <a:ext cx="526694" cy="395785"/>
            <a:chOff x="9826388" y="3624773"/>
            <a:chExt cx="1460311" cy="1097352"/>
          </a:xfrm>
        </p:grpSpPr>
        <p:sp>
          <p:nvSpPr>
            <p:cNvPr id="40" name="Rectangle 39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3295798" y="1206230"/>
            <a:ext cx="526694" cy="395785"/>
            <a:chOff x="9826388" y="3624773"/>
            <a:chExt cx="1460311" cy="1097352"/>
          </a:xfrm>
        </p:grpSpPr>
        <p:sp>
          <p:nvSpPr>
            <p:cNvPr id="43" name="Rectangle 42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4025122" y="126321"/>
            <a:ext cx="526694" cy="395785"/>
            <a:chOff x="9826388" y="3624773"/>
            <a:chExt cx="1460311" cy="1097352"/>
          </a:xfrm>
        </p:grpSpPr>
        <p:sp>
          <p:nvSpPr>
            <p:cNvPr id="46" name="Rectangle 45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281520" y="1838219"/>
            <a:ext cx="526694" cy="395785"/>
            <a:chOff x="9826388" y="3624773"/>
            <a:chExt cx="1460311" cy="1097352"/>
          </a:xfrm>
        </p:grpSpPr>
        <p:sp>
          <p:nvSpPr>
            <p:cNvPr id="49" name="Rectangle 48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916269" y="3008356"/>
            <a:ext cx="526694" cy="395785"/>
            <a:chOff x="9826388" y="3624773"/>
            <a:chExt cx="1460311" cy="1097352"/>
          </a:xfrm>
        </p:grpSpPr>
        <p:sp>
          <p:nvSpPr>
            <p:cNvPr id="52" name="Rectangle 51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1264423" y="3192432"/>
            <a:ext cx="526694" cy="395785"/>
            <a:chOff x="9826388" y="3624773"/>
            <a:chExt cx="1460311" cy="1097352"/>
          </a:xfrm>
        </p:grpSpPr>
        <p:sp>
          <p:nvSpPr>
            <p:cNvPr id="55" name="Rectangle 54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2221272" y="57165"/>
            <a:ext cx="526694" cy="395785"/>
            <a:chOff x="9826388" y="3624773"/>
            <a:chExt cx="1460311" cy="1097352"/>
          </a:xfrm>
        </p:grpSpPr>
        <p:sp>
          <p:nvSpPr>
            <p:cNvPr id="58" name="Rectangle 57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1841881" y="724623"/>
            <a:ext cx="526694" cy="395785"/>
            <a:chOff x="9826388" y="3624773"/>
            <a:chExt cx="1460311" cy="1097352"/>
          </a:xfrm>
        </p:grpSpPr>
        <p:sp>
          <p:nvSpPr>
            <p:cNvPr id="61" name="Rectangle 60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3761775" y="643249"/>
            <a:ext cx="526694" cy="395785"/>
            <a:chOff x="9826388" y="3624773"/>
            <a:chExt cx="1460311" cy="1097352"/>
          </a:xfrm>
        </p:grpSpPr>
        <p:sp>
          <p:nvSpPr>
            <p:cNvPr id="64" name="Rectangle 63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2091479" y="4608373"/>
            <a:ext cx="526694" cy="395785"/>
            <a:chOff x="9826388" y="3624773"/>
            <a:chExt cx="1460311" cy="1097352"/>
          </a:xfrm>
        </p:grpSpPr>
        <p:sp>
          <p:nvSpPr>
            <p:cNvPr id="70" name="Rectangle 69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1359976" y="1867666"/>
            <a:ext cx="526694" cy="395785"/>
            <a:chOff x="9826388" y="3624773"/>
            <a:chExt cx="1460311" cy="1097352"/>
          </a:xfrm>
        </p:grpSpPr>
        <p:sp>
          <p:nvSpPr>
            <p:cNvPr id="73" name="Rectangle 72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2618173" y="1785642"/>
            <a:ext cx="526694" cy="395785"/>
            <a:chOff x="9826388" y="3624773"/>
            <a:chExt cx="1460311" cy="1097352"/>
          </a:xfrm>
        </p:grpSpPr>
        <p:sp>
          <p:nvSpPr>
            <p:cNvPr id="76" name="Rectangle 75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29297" y="1134306"/>
            <a:ext cx="526694" cy="395785"/>
            <a:chOff x="9826388" y="3624773"/>
            <a:chExt cx="1460311" cy="1097352"/>
          </a:xfrm>
        </p:grpSpPr>
        <p:sp>
          <p:nvSpPr>
            <p:cNvPr id="79" name="Rectangle 78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2744490" y="3166346"/>
            <a:ext cx="526694" cy="395785"/>
            <a:chOff x="9826388" y="3624773"/>
            <a:chExt cx="1460311" cy="1097352"/>
          </a:xfrm>
        </p:grpSpPr>
        <p:sp>
          <p:nvSpPr>
            <p:cNvPr id="82" name="Rectangle 81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3075147" y="2559612"/>
            <a:ext cx="526694" cy="395785"/>
            <a:chOff x="9826388" y="3624773"/>
            <a:chExt cx="1460311" cy="1097352"/>
          </a:xfrm>
        </p:grpSpPr>
        <p:sp>
          <p:nvSpPr>
            <p:cNvPr id="85" name="Rectangle 84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3265259" y="4098000"/>
            <a:ext cx="526694" cy="395785"/>
            <a:chOff x="9826388" y="3624773"/>
            <a:chExt cx="1460311" cy="1097352"/>
          </a:xfrm>
        </p:grpSpPr>
        <p:sp>
          <p:nvSpPr>
            <p:cNvPr id="88" name="Rectangle 87"/>
            <p:cNvSpPr/>
            <p:nvPr/>
          </p:nvSpPr>
          <p:spPr>
            <a:xfrm>
              <a:off x="9944768" y="4038960"/>
              <a:ext cx="1226235" cy="239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6388" y="3624773"/>
              <a:ext cx="1460311" cy="1097352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348908" y="1433"/>
            <a:ext cx="6835351" cy="685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0" dirty="0">
                <a:solidFill>
                  <a:srgbClr val="FF6600"/>
                </a:solidFill>
                <a:latin typeface="+mj-lt"/>
              </a:rPr>
              <a:t>riH-Der curious?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3" y="3694036"/>
            <a:ext cx="5340350" cy="23540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70000"/>
              </a:lnSpc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Dadashev · Jesse Delan · Randy Ochs</a:t>
            </a:r>
          </a:p>
          <a:p>
            <a:pPr algn="r">
              <a:lnSpc>
                <a:spcPct val="70000"/>
              </a:lnSpc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Sydney Rossman-Reich · Jonny San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Research | Design | Build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885F-EB00-4237-9B02-7EF1EB13001C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MMM Program - Northwestern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3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1186639" y="2671388"/>
            <a:ext cx="9799320" cy="757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2804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05350" y="356813"/>
            <a:ext cx="10931654" cy="757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FF6600"/>
                </a:solidFill>
                <a:ea typeface="Heiti TC Light" charset="-120"/>
                <a:cs typeface="Heiti TC Light" charset="-120"/>
              </a:rPr>
              <a:t>Millennials Have High Trust in What Their Friends &amp; Family Say, and Don’t Believe in Traditional Advertising </a:t>
            </a:r>
          </a:p>
        </p:txBody>
      </p:sp>
      <p:sp>
        <p:nvSpPr>
          <p:cNvPr id="5" name="Oval 4"/>
          <p:cNvSpPr/>
          <p:nvPr/>
        </p:nvSpPr>
        <p:spPr>
          <a:xfrm>
            <a:off x="605350" y="1900426"/>
            <a:ext cx="1764963" cy="1764963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sz="4000" b="1" dirty="0">
                <a:solidFill>
                  <a:srgbClr val="FF6600"/>
                </a:solidFill>
                <a:ea typeface="Heiti TC Light" charset="-120"/>
                <a:cs typeface="Heiti TC Light" charset="-120"/>
              </a:rPr>
              <a:t>89%</a:t>
            </a:r>
          </a:p>
        </p:txBody>
      </p:sp>
      <p:sp>
        <p:nvSpPr>
          <p:cNvPr id="14" name="Oval 13"/>
          <p:cNvSpPr/>
          <p:nvPr/>
        </p:nvSpPr>
        <p:spPr>
          <a:xfrm>
            <a:off x="605349" y="4146209"/>
            <a:ext cx="1764792" cy="1764792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sz="4000" b="1" dirty="0">
                <a:solidFill>
                  <a:srgbClr val="FF6600"/>
                </a:solidFill>
                <a:ea typeface="Heiti TC Light" charset="-120"/>
                <a:cs typeface="Heiti TC Light" charset="-120"/>
              </a:rPr>
              <a:t>16%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89792" y="1998077"/>
            <a:ext cx="8363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Of millennials trust recommendations from friends and family more than claims by the brand</a:t>
            </a:r>
          </a:p>
          <a:p>
            <a:endParaRPr lang="en-US" sz="2000" dirty="0">
              <a:solidFill>
                <a:srgbClr val="4472C4"/>
              </a:solidFill>
            </a:endParaRPr>
          </a:p>
          <a:p>
            <a:pPr algn="r"/>
            <a:r>
              <a:rPr lang="en-US" sz="2000" i="1" dirty="0">
                <a:solidFill>
                  <a:srgbClr val="4472C4"/>
                </a:solidFill>
              </a:rPr>
              <a:t>Kissmetrics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89791" y="4459219"/>
            <a:ext cx="83635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Of millennials trust traditional advertising</a:t>
            </a:r>
          </a:p>
          <a:p>
            <a:endParaRPr lang="en-US" sz="2000" dirty="0">
              <a:solidFill>
                <a:srgbClr val="4472C4"/>
              </a:solidFill>
            </a:endParaRPr>
          </a:p>
          <a:p>
            <a:pPr algn="r"/>
            <a:r>
              <a:rPr lang="en-US" sz="2000" dirty="0" err="1">
                <a:solidFill>
                  <a:srgbClr val="4472C4"/>
                </a:solidFill>
              </a:rPr>
              <a:t>Hubspot</a:t>
            </a:r>
            <a:endParaRPr lang="en-US" sz="2000" dirty="0">
              <a:solidFill>
                <a:srgbClr val="4472C4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05350" y="356813"/>
            <a:ext cx="10931654" cy="757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FF6600"/>
                </a:solidFill>
                <a:ea typeface="Heiti TC Light" charset="-120"/>
                <a:cs typeface="Heiti TC Light" charset="-120"/>
              </a:rPr>
              <a:t>Millennials Care About Social Media.  A Lot.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350" y="1171043"/>
            <a:ext cx="111284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84% </a:t>
            </a:r>
            <a:r>
              <a:rPr lang="en-US" sz="2800" dirty="0">
                <a:solidFill>
                  <a:srgbClr val="4472C4"/>
                </a:solidFill>
              </a:rPr>
              <a:t>of millennials report that user generated content of company websites at least somewhat influences what they buy</a:t>
            </a:r>
          </a:p>
          <a:p>
            <a:endParaRPr lang="en-US" sz="2000" dirty="0">
              <a:solidFill>
                <a:srgbClr val="4472C4"/>
              </a:solidFill>
            </a:endParaRPr>
          </a:p>
          <a:p>
            <a:pPr algn="r"/>
            <a:r>
              <a:rPr lang="en-US" sz="2000" i="1" dirty="0" err="1">
                <a:solidFill>
                  <a:srgbClr val="4472C4"/>
                </a:solidFill>
              </a:rPr>
              <a:t>Bazaarvoice</a:t>
            </a:r>
            <a:endParaRPr lang="en-US" sz="2000" i="1" dirty="0">
              <a:solidFill>
                <a:srgbClr val="4472C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5350" y="4614005"/>
            <a:ext cx="111284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Millennials are </a:t>
            </a:r>
            <a:r>
              <a:rPr lang="en-US" sz="3600" b="1" dirty="0">
                <a:solidFill>
                  <a:srgbClr val="FF6600"/>
                </a:solidFill>
              </a:rPr>
              <a:t>247% </a:t>
            </a:r>
            <a:r>
              <a:rPr lang="en-US" sz="2800" dirty="0">
                <a:solidFill>
                  <a:srgbClr val="4472C4"/>
                </a:solidFill>
              </a:rPr>
              <a:t>more likely to be influenced by blogs or social networking sites, than advertisements</a:t>
            </a:r>
          </a:p>
          <a:p>
            <a:endParaRPr lang="en-US" sz="2000" dirty="0">
              <a:solidFill>
                <a:srgbClr val="4472C4"/>
              </a:solidFill>
            </a:endParaRPr>
          </a:p>
          <a:p>
            <a:pPr algn="r"/>
            <a:r>
              <a:rPr lang="en-US" sz="2000" dirty="0" err="1">
                <a:solidFill>
                  <a:srgbClr val="4472C4"/>
                </a:solidFill>
              </a:rPr>
              <a:t>Hubspot</a:t>
            </a:r>
            <a:endParaRPr lang="en-US" sz="2000" dirty="0">
              <a:solidFill>
                <a:srgbClr val="4472C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350" y="2892524"/>
            <a:ext cx="111284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</a:rPr>
              <a:t>44% </a:t>
            </a:r>
            <a:r>
              <a:rPr lang="en-US" sz="2800" dirty="0">
                <a:solidFill>
                  <a:srgbClr val="4472C4"/>
                </a:solidFill>
              </a:rPr>
              <a:t>of millennials are willing to promote products or services through social media in exchange for rewards</a:t>
            </a:r>
          </a:p>
          <a:p>
            <a:endParaRPr lang="en-US" sz="2000" dirty="0">
              <a:solidFill>
                <a:srgbClr val="4472C4"/>
              </a:solidFill>
            </a:endParaRPr>
          </a:p>
          <a:p>
            <a:pPr algn="r"/>
            <a:r>
              <a:rPr lang="en-US" sz="2000" dirty="0" err="1">
                <a:solidFill>
                  <a:srgbClr val="4472C4"/>
                </a:solidFill>
              </a:rPr>
              <a:t>Aimia</a:t>
            </a:r>
            <a:endParaRPr lang="en-US" sz="2000" dirty="0">
              <a:solidFill>
                <a:srgbClr val="4472C4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10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05350" y="356813"/>
            <a:ext cx="10931654" cy="757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rgbClr val="FF6600"/>
                </a:solidFill>
                <a:ea typeface="Heiti TC Light" charset="-120"/>
                <a:cs typeface="Heiti TC Light" charset="-120"/>
              </a:rPr>
              <a:t>Millennials’ Trust in Various Forms of Media</a:t>
            </a: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605349" y="894764"/>
          <a:ext cx="11126207" cy="51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5349" y="6001943"/>
            <a:ext cx="219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Source: </a:t>
            </a:r>
            <a:r>
              <a:rPr lang="en-US" sz="1600" dirty="0" err="1">
                <a:solidFill>
                  <a:schemeClr val="tx2"/>
                </a:solidFill>
              </a:rPr>
              <a:t>Ipsos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err="1">
                <a:solidFill>
                  <a:schemeClr val="tx2"/>
                </a:solidFill>
              </a:rPr>
              <a:t>Crowdtap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92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338" y="620019"/>
            <a:ext cx="4019062" cy="535874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72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75" y="334108"/>
            <a:ext cx="4355101" cy="5806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633" y="334108"/>
            <a:ext cx="4355101" cy="58068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1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130" y="443768"/>
            <a:ext cx="4101611" cy="5468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10" y="443768"/>
            <a:ext cx="4101611" cy="54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6513" y="735916"/>
            <a:ext cx="10377141" cy="5258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>
                    <a:lumMod val="10000"/>
                    <a:lumOff val="90000"/>
                  </a:schemeClr>
                </a:solidFill>
                <a:latin typeface="Heiti TC Ligh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KEY INSIGHT</a:t>
            </a:r>
          </a:p>
        </p:txBody>
      </p:sp>
    </p:spTree>
    <p:extLst>
      <p:ext uri="{BB962C8B-B14F-4D97-AF65-F5344CB8AC3E}">
        <p14:creationId xmlns:p14="http://schemas.microsoft.com/office/powerpoint/2010/main" val="14701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91" y="1640071"/>
            <a:ext cx="4101611" cy="307620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794" y="443767"/>
            <a:ext cx="4101611" cy="54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52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94" y="304434"/>
            <a:ext cx="4592300" cy="2460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94" y="3104603"/>
            <a:ext cx="4592300" cy="3216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4" y="809455"/>
            <a:ext cx="3442722" cy="45902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27" y="1566498"/>
            <a:ext cx="2307156" cy="30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7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65" y="624293"/>
            <a:ext cx="7610288" cy="507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8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82" y="1192837"/>
            <a:ext cx="5501418" cy="412606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7808"/>
            <a:ext cx="4287091" cy="571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72" y="2562407"/>
            <a:ext cx="10718228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ea typeface="Heiti TC Light" charset="-120"/>
              </a:rPr>
              <a:t>How does motorcycling establish cultural prominence with Generations Y&amp;Z and how does Harley-Davidson capture the leadership role in this movement?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91741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395786" y="576706"/>
            <a:ext cx="11675505" cy="152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400" b="1" dirty="0">
                <a:solidFill>
                  <a:srgbClr val="FFFFFF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Many millennials don’t see themselves on motorcycles, 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5785" y="1886375"/>
            <a:ext cx="11675506" cy="1315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400" b="1" dirty="0">
                <a:solidFill>
                  <a:srgbClr val="FFFFFF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but they do view </a:t>
            </a:r>
            <a:r>
              <a:rPr lang="en-US" sz="3400" b="1" dirty="0">
                <a:solidFill>
                  <a:srgbClr val="5B9BD5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light two-wheelers as accessible, affordable, and approachable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95785" y="3629633"/>
            <a:ext cx="11614245" cy="20505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400" b="1" dirty="0">
                <a:solidFill>
                  <a:srgbClr val="FFFFFF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For millennials, experience on any motorized two-wheeler can be a </a:t>
            </a:r>
            <a:r>
              <a:rPr lang="en-US" sz="3400" b="1" dirty="0">
                <a:solidFill>
                  <a:schemeClr val="accent1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gateway to motorcycle ridership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885F-EB00-4237-9B02-7EF1EB13001C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MMM Program - Northwestern University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572" y="383413"/>
            <a:ext cx="10718228" cy="5843216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Heiti TC Light" charset="-120"/>
              </a:rPr>
              <a:t>A new vehicle alone is not enough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  <a:ea typeface="Heiti TC Light" charset="-120"/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Heiti TC Light" charset="-120"/>
              </a:rPr>
              <a:t>to bring millennials to riding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39754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Research | Design | Build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7085" y="4948892"/>
            <a:ext cx="11756571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“I’ll do it because my </a:t>
            </a:r>
            <a:r>
              <a:rPr lang="en-US" sz="3200" b="1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friends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 are doing it”</a:t>
            </a:r>
          </a:p>
          <a:p>
            <a:pPr algn="r">
              <a:spcBef>
                <a:spcPts val="0"/>
              </a:spcBef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– Isaac, 13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86656" y="339818"/>
            <a:ext cx="10019394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“For my parents, </a:t>
            </a:r>
            <a:r>
              <a:rPr lang="en-US" sz="3200" b="1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adventure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 was taking a road trip across the country. For me, it’s exploring my city”</a:t>
            </a:r>
          </a:p>
          <a:p>
            <a:pPr algn="r">
              <a:spcBef>
                <a:spcPts val="0"/>
              </a:spcBef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– Brett, 25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iti TC Light" charset="-120"/>
              <a:cs typeface="Arial" panose="020B0604020202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86656" y="3412534"/>
            <a:ext cx="8323944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“There are so many fake brands out there.  I won’t buy anything that isn’t </a:t>
            </a:r>
            <a:r>
              <a:rPr lang="en-US" sz="3200" b="1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authentic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”</a:t>
            </a:r>
          </a:p>
          <a:p>
            <a:pPr algn="r">
              <a:spcBef>
                <a:spcPts val="0"/>
              </a:spcBef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– Alyssa, 26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7085" y="1876176"/>
            <a:ext cx="11756571" cy="1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“I like </a:t>
            </a:r>
            <a:r>
              <a:rPr lang="en-US" sz="3200" b="1" dirty="0">
                <a:solidFill>
                  <a:srgbClr val="FF6600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technology</a:t>
            </a:r>
            <a:r>
              <a:rPr lang="en-US" sz="3200" b="1" dirty="0">
                <a:solidFill>
                  <a:srgbClr val="EC8723"/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and I’m comfortable with it”</a:t>
            </a:r>
          </a:p>
          <a:p>
            <a:pPr algn="r">
              <a:spcBef>
                <a:spcPts val="0"/>
              </a:spcBef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iti TC Light" charset="-120"/>
                <a:cs typeface="Arial" panose="020B0604020202020204" pitchFamily="34" charset="0"/>
              </a:rPr>
              <a:t>– Kiki, 24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5234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553848" y="432284"/>
            <a:ext cx="5084305" cy="5101884"/>
            <a:chOff x="3675464" y="1132886"/>
            <a:chExt cx="4711739" cy="4728030"/>
          </a:xfrm>
        </p:grpSpPr>
        <p:sp>
          <p:nvSpPr>
            <p:cNvPr id="19" name="Oval 18"/>
            <p:cNvSpPr/>
            <p:nvPr/>
          </p:nvSpPr>
          <p:spPr>
            <a:xfrm>
              <a:off x="3675464" y="1132886"/>
              <a:ext cx="3200400" cy="3200400"/>
            </a:xfrm>
            <a:prstGeom prst="ellipse">
              <a:avLst/>
            </a:prstGeom>
            <a:noFill/>
            <a:ln w="60325">
              <a:solidFill>
                <a:srgbClr val="1A6F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sz="2000" dirty="0">
                <a:solidFill>
                  <a:srgbClr val="1A6FC6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431133" y="2660516"/>
              <a:ext cx="3200400" cy="3200400"/>
            </a:xfrm>
            <a:prstGeom prst="ellipse">
              <a:avLst/>
            </a:prstGeom>
            <a:noFill/>
            <a:ln w="60325">
              <a:solidFill>
                <a:srgbClr val="00A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2000" dirty="0">
                <a:solidFill>
                  <a:srgbClr val="52AE0A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186803" y="1132886"/>
              <a:ext cx="3200400" cy="3200400"/>
            </a:xfrm>
            <a:prstGeom prst="ellipse">
              <a:avLst/>
            </a:prstGeom>
            <a:noFill/>
            <a:ln w="603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76263" indent="-288925">
                <a:buFont typeface="Arial" charset="0"/>
                <a:buChar char="•"/>
              </a:pPr>
              <a:endParaRPr lang="en-US" sz="2000" dirty="0">
                <a:solidFill>
                  <a:srgbClr val="D29629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91382" y="900183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1A6F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56265" y="5499324"/>
            <a:ext cx="227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A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10220" y="900183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2338" indent="-903288"/>
            <a:r>
              <a:rPr lang="en-US" sz="3600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Approachable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83742" y="1290101"/>
            <a:ext cx="3824516" cy="2374735"/>
            <a:chOff x="4183742" y="1290101"/>
            <a:chExt cx="3824516" cy="2374735"/>
          </a:xfrm>
        </p:grpSpPr>
        <p:sp>
          <p:nvSpPr>
            <p:cNvPr id="28" name="TextBox 27"/>
            <p:cNvSpPr txBox="1"/>
            <p:nvPr/>
          </p:nvSpPr>
          <p:spPr>
            <a:xfrm>
              <a:off x="4183742" y="3295504"/>
              <a:ext cx="1760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A4A4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adventure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05974" y="2548329"/>
              <a:ext cx="1580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A4A4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47697" y="3295504"/>
              <a:ext cx="1760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A4A4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authenticity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2011" y="1290101"/>
              <a:ext cx="1760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A4A4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friends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99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53848" y="432284"/>
            <a:ext cx="5084305" cy="5101884"/>
            <a:chOff x="3721081" y="1074830"/>
            <a:chExt cx="4711739" cy="4728030"/>
          </a:xfrm>
        </p:grpSpPr>
        <p:grpSp>
          <p:nvGrpSpPr>
            <p:cNvPr id="6" name="Group 5"/>
            <p:cNvGrpSpPr/>
            <p:nvPr/>
          </p:nvGrpSpPr>
          <p:grpSpPr>
            <a:xfrm>
              <a:off x="3721081" y="1074830"/>
              <a:ext cx="4711739" cy="4728030"/>
              <a:chOff x="3675464" y="1132886"/>
              <a:chExt cx="4711739" cy="472803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675464" y="1132886"/>
                <a:ext cx="3200400" cy="3200400"/>
              </a:xfrm>
              <a:prstGeom prst="ellipse">
                <a:avLst/>
              </a:prstGeom>
              <a:noFill/>
              <a:ln w="6032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endParaRPr lang="en-US" sz="2000" dirty="0">
                  <a:solidFill>
                    <a:srgbClr val="1A6FC6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431133" y="2660516"/>
                <a:ext cx="3200400" cy="3200400"/>
              </a:xfrm>
              <a:prstGeom prst="ellipse">
                <a:avLst/>
              </a:prstGeom>
              <a:noFill/>
              <a:ln w="6032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endParaRPr lang="en-US" sz="2000" dirty="0">
                  <a:solidFill>
                    <a:srgbClr val="52AE0A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186803" y="1132886"/>
                <a:ext cx="3200400" cy="3200400"/>
              </a:xfrm>
              <a:prstGeom prst="ellipse">
                <a:avLst/>
              </a:prstGeom>
              <a:noFill/>
              <a:ln w="6032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576263" indent="-288925">
                  <a:buFont typeface="Arial" charset="0"/>
                  <a:buChar char="•"/>
                </a:pPr>
                <a:endParaRPr lang="en-US" sz="2000" dirty="0">
                  <a:solidFill>
                    <a:srgbClr val="D29629"/>
                  </a:solidFill>
                </a:endParaRPr>
              </a:p>
            </p:txBody>
          </p:sp>
        </p:grpSp>
        <p:sp>
          <p:nvSpPr>
            <p:cNvPr id="25" name="Isosceles Triangle 24"/>
            <p:cNvSpPr/>
            <p:nvPr/>
          </p:nvSpPr>
          <p:spPr>
            <a:xfrm rot="10800000">
              <a:off x="5259924" y="2604954"/>
              <a:ext cx="1655089" cy="1478254"/>
            </a:xfrm>
            <a:custGeom>
              <a:avLst/>
              <a:gdLst>
                <a:gd name="connsiteX0" fmla="*/ 0 w 1661909"/>
                <a:gd name="connsiteY0" fmla="*/ 1239837 h 1239837"/>
                <a:gd name="connsiteX1" fmla="*/ 830955 w 1661909"/>
                <a:gd name="connsiteY1" fmla="*/ 0 h 1239837"/>
                <a:gd name="connsiteX2" fmla="*/ 1661909 w 1661909"/>
                <a:gd name="connsiteY2" fmla="*/ 1239837 h 1239837"/>
                <a:gd name="connsiteX3" fmla="*/ 0 w 1661909"/>
                <a:gd name="connsiteY3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239837"/>
                <a:gd name="connsiteX1" fmla="*/ 295254 w 1661909"/>
                <a:gd name="connsiteY1" fmla="*/ 469899 h 1239837"/>
                <a:gd name="connsiteX2" fmla="*/ 830955 w 1661909"/>
                <a:gd name="connsiteY2" fmla="*/ 0 h 1239837"/>
                <a:gd name="connsiteX3" fmla="*/ 1661909 w 1661909"/>
                <a:gd name="connsiteY3" fmla="*/ 1239837 h 1239837"/>
                <a:gd name="connsiteX4" fmla="*/ 0 w 1661909"/>
                <a:gd name="connsiteY4" fmla="*/ 1239837 h 1239837"/>
                <a:gd name="connsiteX0" fmla="*/ 0 w 1661909"/>
                <a:gd name="connsiteY0" fmla="*/ 1239837 h 1337909"/>
                <a:gd name="connsiteX1" fmla="*/ 295254 w 1661909"/>
                <a:gd name="connsiteY1" fmla="*/ 469899 h 1337909"/>
                <a:gd name="connsiteX2" fmla="*/ 830955 w 1661909"/>
                <a:gd name="connsiteY2" fmla="*/ 0 h 1337909"/>
                <a:gd name="connsiteX3" fmla="*/ 1661909 w 1661909"/>
                <a:gd name="connsiteY3" fmla="*/ 1239837 h 1337909"/>
                <a:gd name="connsiteX4" fmla="*/ 0 w 1661909"/>
                <a:gd name="connsiteY4" fmla="*/ 1239837 h 1337909"/>
                <a:gd name="connsiteX0" fmla="*/ 0 w 1661909"/>
                <a:gd name="connsiteY0" fmla="*/ 1239837 h 1449708"/>
                <a:gd name="connsiteX1" fmla="*/ 295254 w 1661909"/>
                <a:gd name="connsiteY1" fmla="*/ 469899 h 1449708"/>
                <a:gd name="connsiteX2" fmla="*/ 830955 w 1661909"/>
                <a:gd name="connsiteY2" fmla="*/ 0 h 1449708"/>
                <a:gd name="connsiteX3" fmla="*/ 1661909 w 1661909"/>
                <a:gd name="connsiteY3" fmla="*/ 1239837 h 1449708"/>
                <a:gd name="connsiteX4" fmla="*/ 0 w 1661909"/>
                <a:gd name="connsiteY4" fmla="*/ 1239837 h 1449708"/>
                <a:gd name="connsiteX0" fmla="*/ 0 w 1661909"/>
                <a:gd name="connsiteY0" fmla="*/ 1239837 h 1479854"/>
                <a:gd name="connsiteX1" fmla="*/ 295254 w 1661909"/>
                <a:gd name="connsiteY1" fmla="*/ 469899 h 1479854"/>
                <a:gd name="connsiteX2" fmla="*/ 830955 w 1661909"/>
                <a:gd name="connsiteY2" fmla="*/ 0 h 1479854"/>
                <a:gd name="connsiteX3" fmla="*/ 1661909 w 1661909"/>
                <a:gd name="connsiteY3" fmla="*/ 1239837 h 1479854"/>
                <a:gd name="connsiteX4" fmla="*/ 0 w 1661909"/>
                <a:gd name="connsiteY4" fmla="*/ 1239837 h 1479854"/>
                <a:gd name="connsiteX0" fmla="*/ 0 w 1661909"/>
                <a:gd name="connsiteY0" fmla="*/ 1239837 h 1479854"/>
                <a:gd name="connsiteX1" fmla="*/ 295254 w 1661909"/>
                <a:gd name="connsiteY1" fmla="*/ 469899 h 1479854"/>
                <a:gd name="connsiteX2" fmla="*/ 830955 w 1661909"/>
                <a:gd name="connsiteY2" fmla="*/ 0 h 1479854"/>
                <a:gd name="connsiteX3" fmla="*/ 1661909 w 1661909"/>
                <a:gd name="connsiteY3" fmla="*/ 1239837 h 1479854"/>
                <a:gd name="connsiteX4" fmla="*/ 0 w 1661909"/>
                <a:gd name="connsiteY4" fmla="*/ 1239837 h 1479854"/>
                <a:gd name="connsiteX0" fmla="*/ 0 w 1661909"/>
                <a:gd name="connsiteY0" fmla="*/ 1239837 h 1479854"/>
                <a:gd name="connsiteX1" fmla="*/ 295254 w 1661909"/>
                <a:gd name="connsiteY1" fmla="*/ 469899 h 1479854"/>
                <a:gd name="connsiteX2" fmla="*/ 830955 w 1661909"/>
                <a:gd name="connsiteY2" fmla="*/ 0 h 1479854"/>
                <a:gd name="connsiteX3" fmla="*/ 1661909 w 1661909"/>
                <a:gd name="connsiteY3" fmla="*/ 1239837 h 1479854"/>
                <a:gd name="connsiteX4" fmla="*/ 0 w 1661909"/>
                <a:gd name="connsiteY4" fmla="*/ 1239837 h 1479854"/>
                <a:gd name="connsiteX0" fmla="*/ 0 w 1661909"/>
                <a:gd name="connsiteY0" fmla="*/ 1239837 h 1479854"/>
                <a:gd name="connsiteX1" fmla="*/ 295254 w 1661909"/>
                <a:gd name="connsiteY1" fmla="*/ 469899 h 1479854"/>
                <a:gd name="connsiteX2" fmla="*/ 830955 w 1661909"/>
                <a:gd name="connsiteY2" fmla="*/ 0 h 1479854"/>
                <a:gd name="connsiteX3" fmla="*/ 1661909 w 1661909"/>
                <a:gd name="connsiteY3" fmla="*/ 1239837 h 1479854"/>
                <a:gd name="connsiteX4" fmla="*/ 0 w 1661909"/>
                <a:gd name="connsiteY4" fmla="*/ 1239837 h 1479854"/>
                <a:gd name="connsiteX0" fmla="*/ 0 w 1700009"/>
                <a:gd name="connsiteY0" fmla="*/ 1239837 h 1484820"/>
                <a:gd name="connsiteX1" fmla="*/ 295254 w 1700009"/>
                <a:gd name="connsiteY1" fmla="*/ 469899 h 1484820"/>
                <a:gd name="connsiteX2" fmla="*/ 830955 w 1700009"/>
                <a:gd name="connsiteY2" fmla="*/ 0 h 1484820"/>
                <a:gd name="connsiteX3" fmla="*/ 1700009 w 1700009"/>
                <a:gd name="connsiteY3" fmla="*/ 1249362 h 1484820"/>
                <a:gd name="connsiteX4" fmla="*/ 0 w 1700009"/>
                <a:gd name="connsiteY4" fmla="*/ 1239837 h 1484820"/>
                <a:gd name="connsiteX0" fmla="*/ 0 w 1700009"/>
                <a:gd name="connsiteY0" fmla="*/ 1239837 h 1484820"/>
                <a:gd name="connsiteX1" fmla="*/ 295254 w 1700009"/>
                <a:gd name="connsiteY1" fmla="*/ 469899 h 1484820"/>
                <a:gd name="connsiteX2" fmla="*/ 866749 w 1700009"/>
                <a:gd name="connsiteY2" fmla="*/ 0 h 1484820"/>
                <a:gd name="connsiteX3" fmla="*/ 1700009 w 1700009"/>
                <a:gd name="connsiteY3" fmla="*/ 1249362 h 1484820"/>
                <a:gd name="connsiteX4" fmla="*/ 0 w 1700009"/>
                <a:gd name="connsiteY4" fmla="*/ 1239837 h 1484820"/>
                <a:gd name="connsiteX0" fmla="*/ 0 w 1700009"/>
                <a:gd name="connsiteY0" fmla="*/ 1239837 h 1484820"/>
                <a:gd name="connsiteX1" fmla="*/ 310595 w 1700009"/>
                <a:gd name="connsiteY1" fmla="*/ 492910 h 1484820"/>
                <a:gd name="connsiteX2" fmla="*/ 866749 w 1700009"/>
                <a:gd name="connsiteY2" fmla="*/ 0 h 1484820"/>
                <a:gd name="connsiteX3" fmla="*/ 1700009 w 1700009"/>
                <a:gd name="connsiteY3" fmla="*/ 1249362 h 1484820"/>
                <a:gd name="connsiteX4" fmla="*/ 0 w 1700009"/>
                <a:gd name="connsiteY4" fmla="*/ 1239837 h 1484820"/>
                <a:gd name="connsiteX0" fmla="*/ 0 w 1687225"/>
                <a:gd name="connsiteY0" fmla="*/ 1242393 h 1486033"/>
                <a:gd name="connsiteX1" fmla="*/ 297811 w 1687225"/>
                <a:gd name="connsiteY1" fmla="*/ 492910 h 1486033"/>
                <a:gd name="connsiteX2" fmla="*/ 853965 w 1687225"/>
                <a:gd name="connsiteY2" fmla="*/ 0 h 1486033"/>
                <a:gd name="connsiteX3" fmla="*/ 1687225 w 1687225"/>
                <a:gd name="connsiteY3" fmla="*/ 1249362 h 1486033"/>
                <a:gd name="connsiteX4" fmla="*/ 0 w 1687225"/>
                <a:gd name="connsiteY4" fmla="*/ 1242393 h 148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225" h="1486033">
                  <a:moveTo>
                    <a:pt x="0" y="1242393"/>
                  </a:moveTo>
                  <a:cubicBezTo>
                    <a:pt x="56085" y="1001623"/>
                    <a:pt x="108376" y="708280"/>
                    <a:pt x="297811" y="492910"/>
                  </a:cubicBezTo>
                  <a:cubicBezTo>
                    <a:pt x="438278" y="302939"/>
                    <a:pt x="645236" y="129646"/>
                    <a:pt x="853965" y="0"/>
                  </a:cubicBezTo>
                  <a:cubicBezTo>
                    <a:pt x="1256363" y="275167"/>
                    <a:pt x="1645190" y="607483"/>
                    <a:pt x="1687225" y="1249362"/>
                  </a:cubicBezTo>
                  <a:cubicBezTo>
                    <a:pt x="1242793" y="1582737"/>
                    <a:pt x="473008" y="1548781"/>
                    <a:pt x="0" y="1242393"/>
                  </a:cubicBezTo>
                  <a:close/>
                </a:path>
              </a:pathLst>
            </a:custGeom>
            <a:solidFill>
              <a:srgbClr val="FF6600"/>
            </a:solidFill>
            <a:ln w="8255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5724-9CF5-41EA-9A74-11916FD5496B}" type="slidenum">
              <a:rPr lang="en-US" smtClean="0"/>
              <a:t>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| Design | Build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MMM Program - Northwestern University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46776" y="2394636"/>
            <a:ext cx="289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2338" indent="-903288" algn="ctr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Motorcycle</a:t>
            </a:r>
          </a:p>
          <a:p>
            <a:pPr marL="922338" indent="-903288" algn="ctr"/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Curious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91382" y="900183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6265" y="5499324"/>
            <a:ext cx="227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10220" y="900183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2338" indent="-903288"/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Approachable</a:t>
            </a:r>
          </a:p>
        </p:txBody>
      </p:sp>
    </p:spTree>
    <p:extLst>
      <p:ext uri="{BB962C8B-B14F-4D97-AF65-F5344CB8AC3E}">
        <p14:creationId xmlns:p14="http://schemas.microsoft.com/office/powerpoint/2010/main" val="277306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rgbClr val="EC8723"/>
      </a:dk1>
      <a:lt1>
        <a:srgbClr val="DBDBDB"/>
      </a:lt1>
      <a:dk2>
        <a:srgbClr val="262626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Coolvetica Rg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8">
      <a:dk1>
        <a:srgbClr val="EC8723"/>
      </a:dk1>
      <a:lt1>
        <a:srgbClr val="DBDBDB"/>
      </a:lt1>
      <a:dk2>
        <a:srgbClr val="262626"/>
      </a:dk2>
      <a:lt2>
        <a:srgbClr val="E7E6E6"/>
      </a:lt2>
      <a:accent1>
        <a:srgbClr val="48A1FA"/>
      </a:accent1>
      <a:accent2>
        <a:srgbClr val="FDA337"/>
      </a:accent2>
      <a:accent3>
        <a:srgbClr val="0DD31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3454</TotalTime>
  <Words>1276</Words>
  <Application>Microsoft Macintosh PowerPoint</Application>
  <PresentationFormat>Widescreen</PresentationFormat>
  <Paragraphs>323</Paragraphs>
  <Slides>44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Arial Black</vt:lpstr>
      <vt:lpstr>Calibri</vt:lpstr>
      <vt:lpstr>Coolvetica Rg</vt:lpstr>
      <vt:lpstr>Heiti TC Light</vt:lpstr>
      <vt:lpstr>Open Sans</vt:lpstr>
      <vt:lpstr>Open Sans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new vehicle alone is not enough to bring millennials to riding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motorcycling establish cultural prominence with Generations Y&amp;Z and how does Harley-Davidson capture the leadership role in this movement?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Jonny Yick Kun San</dc:creator>
  <cp:lastModifiedBy>Sydney Rossman-Reich</cp:lastModifiedBy>
  <cp:revision>219</cp:revision>
  <cp:lastPrinted>2016-11-29T01:55:06Z</cp:lastPrinted>
  <dcterms:created xsi:type="dcterms:W3CDTF">2016-11-25T20:18:35Z</dcterms:created>
  <dcterms:modified xsi:type="dcterms:W3CDTF">2016-12-07T04:59:46Z</dcterms:modified>
</cp:coreProperties>
</file>